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  <p:sldMasterId id="2147483674" r:id="rId3"/>
    <p:sldMasterId id="2147483692" r:id="rId4"/>
    <p:sldMasterId id="2147483696" r:id="rId5"/>
  </p:sldMasterIdLst>
  <p:notesMasterIdLst>
    <p:notesMasterId r:id="rId80"/>
  </p:notesMasterIdLst>
  <p:sldIdLst>
    <p:sldId id="256" r:id="rId6"/>
    <p:sldId id="349" r:id="rId7"/>
    <p:sldId id="258" r:id="rId8"/>
    <p:sldId id="261" r:id="rId9"/>
    <p:sldId id="262" r:id="rId10"/>
    <p:sldId id="295" r:id="rId11"/>
    <p:sldId id="352" r:id="rId12"/>
    <p:sldId id="315" r:id="rId13"/>
    <p:sldId id="316" r:id="rId14"/>
    <p:sldId id="300" r:id="rId15"/>
    <p:sldId id="301" r:id="rId16"/>
    <p:sldId id="304" r:id="rId17"/>
    <p:sldId id="305" r:id="rId18"/>
    <p:sldId id="306" r:id="rId19"/>
    <p:sldId id="307" r:id="rId20"/>
    <p:sldId id="308" r:id="rId21"/>
    <p:sldId id="302" r:id="rId22"/>
    <p:sldId id="317" r:id="rId23"/>
    <p:sldId id="263" r:id="rId24"/>
    <p:sldId id="309" r:id="rId25"/>
    <p:sldId id="310" r:id="rId26"/>
    <p:sldId id="311" r:id="rId27"/>
    <p:sldId id="312" r:id="rId28"/>
    <p:sldId id="264" r:id="rId29"/>
    <p:sldId id="273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90" r:id="rId45"/>
    <p:sldId id="265" r:id="rId46"/>
    <p:sldId id="313" r:id="rId47"/>
    <p:sldId id="314" r:id="rId48"/>
    <p:sldId id="266" r:id="rId49"/>
    <p:sldId id="267" r:id="rId50"/>
    <p:sldId id="318" r:id="rId51"/>
    <p:sldId id="268" r:id="rId52"/>
    <p:sldId id="319" r:id="rId53"/>
    <p:sldId id="325" r:id="rId54"/>
    <p:sldId id="320" r:id="rId55"/>
    <p:sldId id="324" r:id="rId56"/>
    <p:sldId id="321" r:id="rId57"/>
    <p:sldId id="326" r:id="rId58"/>
    <p:sldId id="327" r:id="rId59"/>
    <p:sldId id="328" r:id="rId60"/>
    <p:sldId id="329" r:id="rId61"/>
    <p:sldId id="330" r:id="rId62"/>
    <p:sldId id="331" r:id="rId63"/>
    <p:sldId id="353" r:id="rId64"/>
    <p:sldId id="354" r:id="rId65"/>
    <p:sldId id="269" r:id="rId66"/>
    <p:sldId id="346" r:id="rId67"/>
    <p:sldId id="347" r:id="rId68"/>
    <p:sldId id="348" r:id="rId69"/>
    <p:sldId id="270" r:id="rId70"/>
    <p:sldId id="333" r:id="rId71"/>
    <p:sldId id="334" r:id="rId72"/>
    <p:sldId id="335" r:id="rId73"/>
    <p:sldId id="336" r:id="rId74"/>
    <p:sldId id="341" r:id="rId75"/>
    <p:sldId id="339" r:id="rId76"/>
    <p:sldId id="350" r:id="rId77"/>
    <p:sldId id="342" r:id="rId78"/>
    <p:sldId id="351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94737" autoAdjust="0"/>
  </p:normalViewPr>
  <p:slideViewPr>
    <p:cSldViewPr snapToGrid="0">
      <p:cViewPr varScale="1">
        <p:scale>
          <a:sx n="116" d="100"/>
          <a:sy n="116" d="100"/>
        </p:scale>
        <p:origin x="-184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BBF85-7352-46B4-A070-3D03F04EBAAC}" type="datetimeFigureOut">
              <a:rPr lang="en-US" smtClean="0"/>
              <a:t>4/5/14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12FC9-46DA-42F9-B17C-4143EB57B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3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39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 eaLnBrk="1" hangingPunct="1">
              <a:buClr>
                <a:srgbClr val="000000"/>
              </a:buClr>
              <a:buFontTx/>
              <a:buChar char="•"/>
            </a:pPr>
            <a:r>
              <a:rPr lang="en-US" smtClean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  <a:sym typeface="Palatino Linotype" panose="02040502050505030304" pitchFamily="18" charset="0"/>
              </a:rPr>
              <a:t>Mark-up language</a:t>
            </a:r>
          </a:p>
          <a:p>
            <a:pPr marL="628650" lvl="1" indent="-171450" eaLnBrk="1" hangingPunct="1">
              <a:buClr>
                <a:srgbClr val="000000"/>
              </a:buClr>
              <a:buFontTx/>
              <a:buChar char="•"/>
            </a:pPr>
            <a:r>
              <a:rPr lang="en-US" smtClean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  <a:sym typeface="Palatino Linotype" panose="02040502050505030304" pitchFamily="18" charset="0"/>
              </a:rPr>
              <a:t>Just a way to syntactically distinguish text</a:t>
            </a:r>
          </a:p>
          <a:p>
            <a:pPr marL="628650" lvl="1" indent="-171450" eaLnBrk="1" hangingPunct="1">
              <a:buClr>
                <a:srgbClr val="000000"/>
              </a:buClr>
              <a:buFontTx/>
              <a:buChar char="•"/>
            </a:pPr>
            <a:r>
              <a:rPr lang="en-US" smtClean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  <a:sym typeface="Palatino Linotype" panose="02040502050505030304" pitchFamily="18" charset="0"/>
              </a:rPr>
              <a:t>There are many, LaTeX is a popular research paper formatting tool</a:t>
            </a:r>
          </a:p>
        </p:txBody>
      </p:sp>
    </p:spTree>
    <p:extLst>
      <p:ext uri="{BB962C8B-B14F-4D97-AF65-F5344CB8AC3E}">
        <p14:creationId xmlns:p14="http://schemas.microsoft.com/office/powerpoint/2010/main" val="2047845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 eaLnBrk="1" hangingPunct="1">
              <a:buFontTx/>
              <a:buChar char="•"/>
            </a:pPr>
            <a:r>
              <a:rPr lang="en-US" smtClean="0"/>
              <a:t>Important note: this is how to link to other places in your website</a:t>
            </a:r>
          </a:p>
        </p:txBody>
      </p:sp>
    </p:spTree>
    <p:extLst>
      <p:ext uri="{BB962C8B-B14F-4D97-AF65-F5344CB8AC3E}">
        <p14:creationId xmlns:p14="http://schemas.microsoft.com/office/powerpoint/2010/main" val="2357195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 eaLnBrk="1" hangingPunct="1">
              <a:buFontTx/>
              <a:buChar char="•"/>
            </a:pPr>
            <a:r>
              <a:rPr lang="en-US" smtClean="0"/>
              <a:t>Picked a helpful example</a:t>
            </a:r>
          </a:p>
        </p:txBody>
      </p:sp>
    </p:spTree>
    <p:extLst>
      <p:ext uri="{BB962C8B-B14F-4D97-AF65-F5344CB8AC3E}">
        <p14:creationId xmlns:p14="http://schemas.microsoft.com/office/powerpoint/2010/main" val="2290902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 eaLnBrk="1" hangingPunct="1">
              <a:buFontTx/>
              <a:buChar char="•"/>
            </a:pPr>
            <a:r>
              <a:rPr lang="en-US" smtClean="0"/>
              <a:t>Realize that the src is just where the picture is located, either on the server or the internet</a:t>
            </a:r>
          </a:p>
        </p:txBody>
      </p:sp>
    </p:spTree>
    <p:extLst>
      <p:ext uri="{BB962C8B-B14F-4D97-AF65-F5344CB8AC3E}">
        <p14:creationId xmlns:p14="http://schemas.microsoft.com/office/powerpoint/2010/main" val="2166424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 eaLnBrk="1" hangingPunct="1">
              <a:buFontTx/>
              <a:buChar char="•"/>
            </a:pPr>
            <a:r>
              <a:rPr lang="en-US" smtClean="0"/>
              <a:t>Use good design sense</a:t>
            </a:r>
          </a:p>
          <a:p>
            <a:pPr marL="628650" lvl="1" indent="-171450" eaLnBrk="1" hangingPunct="1">
              <a:buFontTx/>
              <a:buChar char="•"/>
            </a:pPr>
            <a:r>
              <a:rPr lang="en-US" smtClean="0"/>
              <a:t>Draw it out! </a:t>
            </a:r>
          </a:p>
          <a:p>
            <a:pPr marL="628650" lvl="1" indent="-171450" eaLnBrk="1" hangingPunct="1">
              <a:buFontTx/>
              <a:buChar char="•"/>
            </a:pPr>
            <a:r>
              <a:rPr lang="en-US" smtClean="0"/>
              <a:t>Get insipered </a:t>
            </a:r>
          </a:p>
        </p:txBody>
      </p:sp>
    </p:spTree>
    <p:extLst>
      <p:ext uri="{BB962C8B-B14F-4D97-AF65-F5344CB8AC3E}">
        <p14:creationId xmlns:p14="http://schemas.microsoft.com/office/powerpoint/2010/main" val="3528902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cs typeface="Arial" panose="020B0604020202020204" pitchFamily="34" charset="0"/>
              </a:rPr>
              <a:t>Issues:</a:t>
            </a:r>
          </a:p>
          <a:p>
            <a:r>
              <a:rPr lang="en-US" altLang="en-US" smtClean="0">
                <a:cs typeface="Arial" panose="020B0604020202020204" pitchFamily="34" charset="0"/>
              </a:rPr>
              <a:t>1. Doesn’t cover everything (i.e. font, color, performance)</a:t>
            </a:r>
          </a:p>
          <a:p>
            <a:r>
              <a:rPr lang="en-US" altLang="en-US" smtClean="0">
                <a:cs typeface="Arial" panose="020B0604020202020204" pitchFamily="34" charset="0"/>
              </a:rPr>
              <a:t>2. Very subjective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fld id="{188130DE-C52D-4FE9-A6BE-BF2DE8CD1F9D}" type="slidenum">
              <a:rPr lang="en-US" altLang="en-US">
                <a:solidFill>
                  <a:srgbClr val="000000"/>
                </a:solidFill>
                <a:latin typeface="Times" panose="02020603050405020304" pitchFamily="18" charset="0"/>
              </a:rPr>
              <a:pPr/>
              <a:t>67</a:t>
            </a:fld>
            <a:endParaRPr lang="en-US" altLang="en-US">
              <a:solidFill>
                <a:srgbClr val="000000"/>
              </a:solidFill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56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7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 eaLnBrk="1" hangingPunct="1">
              <a:buClr>
                <a:srgbClr val="000000"/>
              </a:buClr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  <a:sym typeface="Palatino Linotype" panose="02040502050505030304" pitchFamily="18" charset="0"/>
              </a:rPr>
              <a:t>HTML tag declares html document</a:t>
            </a:r>
          </a:p>
          <a:p>
            <a:pPr marL="171450" indent="-171450" eaLnBrk="1" hangingPunct="1">
              <a:buClr>
                <a:srgbClr val="000000"/>
              </a:buClr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  <a:sym typeface="Palatino Linotype" panose="02040502050505030304" pitchFamily="18" charset="0"/>
              </a:rPr>
              <a:t>Head tag encompasses header</a:t>
            </a:r>
          </a:p>
          <a:p>
            <a:pPr marL="628650" lvl="1" indent="-171450" eaLnBrk="1" hangingPunct="1">
              <a:buClr>
                <a:srgbClr val="000000"/>
              </a:buClr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  <a:sym typeface="Palatino Linotype" panose="02040502050505030304" pitchFamily="18" charset="0"/>
              </a:rPr>
              <a:t>Loaded before the body is</a:t>
            </a:r>
          </a:p>
          <a:p>
            <a:pPr marL="628650" lvl="1" indent="-171450" eaLnBrk="1" hangingPunct="1">
              <a:buClr>
                <a:srgbClr val="000000"/>
              </a:buClr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  <a:sym typeface="Palatino Linotype" panose="02040502050505030304" pitchFamily="18" charset="0"/>
              </a:rPr>
              <a:t>Used to define things about the HTML page</a:t>
            </a:r>
          </a:p>
          <a:p>
            <a:pPr marL="1085850" lvl="2" indent="-171450" eaLnBrk="1" hangingPunct="1">
              <a:buClr>
                <a:srgbClr val="000000"/>
              </a:buClr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  <a:sym typeface="Palatino Linotype" panose="02040502050505030304" pitchFamily="18" charset="0"/>
              </a:rPr>
              <a:t>Title</a:t>
            </a:r>
          </a:p>
          <a:p>
            <a:pPr marL="1085850" lvl="2" indent="-171450" eaLnBrk="1" hangingPunct="1">
              <a:buClr>
                <a:srgbClr val="000000"/>
              </a:buClr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  <a:sym typeface="Palatino Linotype" panose="02040502050505030304" pitchFamily="18" charset="0"/>
              </a:rPr>
              <a:t>Style</a:t>
            </a:r>
          </a:p>
          <a:p>
            <a:pPr marL="628650" lvl="1" indent="-171450" eaLnBrk="1" hangingPunct="1">
              <a:buClr>
                <a:srgbClr val="000000"/>
              </a:buClr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  <a:sym typeface="Palatino Linotype" panose="02040502050505030304" pitchFamily="18" charset="0"/>
              </a:rPr>
              <a:t>Used to load things earlier than the page</a:t>
            </a:r>
          </a:p>
          <a:p>
            <a:pPr marL="1085850" lvl="2" indent="-171450" eaLnBrk="1" hangingPunct="1">
              <a:buClr>
                <a:srgbClr val="000000"/>
              </a:buClr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  <a:sym typeface="Palatino Linotype" panose="02040502050505030304" pitchFamily="18" charset="0"/>
              </a:rPr>
              <a:t>This is why images, which are very large files, can be loaded as fast as text</a:t>
            </a:r>
          </a:p>
          <a:p>
            <a:pPr marL="171450" indent="-171450" eaLnBrk="1" hangingPunct="1">
              <a:buClr>
                <a:srgbClr val="000000"/>
              </a:buClr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  <a:sym typeface="Palatino Linotype" panose="02040502050505030304" pitchFamily="18" charset="0"/>
              </a:rPr>
              <a:t>Body tag encompasses body</a:t>
            </a:r>
          </a:p>
          <a:p>
            <a:pPr marL="628650" lvl="1" indent="-171450" eaLnBrk="1" hangingPunct="1">
              <a:buClr>
                <a:srgbClr val="000000"/>
              </a:buClr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  <a:sym typeface="Palatino Linotype" panose="02040502050505030304" pitchFamily="18" charset="0"/>
              </a:rPr>
              <a:t>The actual content of the page. This is where paragraphs, images, videos, etc. are "laid out" </a:t>
            </a:r>
          </a:p>
          <a:p>
            <a:pPr marL="171450" indent="-171450" eaLnBrk="1" hangingPunct="1">
              <a:buClr>
                <a:srgbClr val="000000"/>
              </a:buClr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  <a:latin typeface="Palatino Linotype" panose="02040502050505030304" pitchFamily="18" charset="0"/>
                <a:ea typeface="Palatino Linotype" panose="02040502050505030304" pitchFamily="18" charset="0"/>
                <a:cs typeface="Palatino Linotype" panose="02040502050505030304" pitchFamily="18" charset="0"/>
                <a:sym typeface="Palatino Linotype" panose="02040502050505030304" pitchFamily="18" charset="0"/>
              </a:rPr>
              <a:t>White Space is the best</a:t>
            </a:r>
          </a:p>
        </p:txBody>
      </p:sp>
    </p:spTree>
    <p:extLst>
      <p:ext uri="{BB962C8B-B14F-4D97-AF65-F5344CB8AC3E}">
        <p14:creationId xmlns:p14="http://schemas.microsoft.com/office/powerpoint/2010/main" val="4169486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1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 eaLnBrk="1" hangingPunct="1">
              <a:buClr>
                <a:srgbClr val="000000"/>
              </a:buClr>
              <a:buFontTx/>
              <a:buChar char="•"/>
            </a:pPr>
            <a:endParaRPr lang="en-US" smtClean="0">
              <a:solidFill>
                <a:srgbClr val="000000"/>
              </a:solidFill>
              <a:latin typeface="Palatino Linotype" panose="02040502050505030304" pitchFamily="18" charset="0"/>
              <a:ea typeface="Palatino Linotype" panose="02040502050505030304" pitchFamily="18" charset="0"/>
              <a:cs typeface="Palatino Linotype" panose="02040502050505030304" pitchFamily="18" charset="0"/>
              <a:sym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985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 eaLnBrk="1" hangingPunct="1">
              <a:buFontTx/>
              <a:buChar char="•"/>
            </a:pPr>
            <a:r>
              <a:rPr lang="en-US" smtClean="0"/>
              <a:t>Open the containing folder with the HTML document</a:t>
            </a:r>
          </a:p>
          <a:p>
            <a:pPr marL="628650" lvl="1" indent="-171450" eaLnBrk="1" hangingPunct="1">
              <a:buFontTx/>
              <a:buChar char="•"/>
            </a:pPr>
            <a:r>
              <a:rPr lang="en-US" smtClean="0"/>
              <a:t>Double click it, should load in default browser</a:t>
            </a:r>
          </a:p>
          <a:p>
            <a:pPr marL="628650" lvl="1" indent="-171450" eaLnBrk="1" hangingPunct="1">
              <a:buFontTx/>
              <a:buChar char="•"/>
            </a:pPr>
            <a:r>
              <a:rPr lang="en-US" smtClean="0"/>
              <a:t>Note: to edit the page, right click and select a text editor</a:t>
            </a:r>
          </a:p>
        </p:txBody>
      </p:sp>
    </p:spTree>
    <p:extLst>
      <p:ext uri="{BB962C8B-B14F-4D97-AF65-F5344CB8AC3E}">
        <p14:creationId xmlns:p14="http://schemas.microsoft.com/office/powerpoint/2010/main" val="1419182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 eaLnBrk="1" hangingPunct="1">
              <a:buFontTx/>
              <a:buChar char="•"/>
            </a:pPr>
            <a:r>
              <a:rPr lang="en-US" smtClean="0"/>
              <a:t>Attributes are ways to modify the tag to fit your design</a:t>
            </a:r>
          </a:p>
          <a:p>
            <a:pPr marL="628650" lvl="1" indent="-171450" eaLnBrk="1" hangingPunct="1">
              <a:buFontTx/>
              <a:buChar char="•"/>
            </a:pPr>
            <a:r>
              <a:rPr lang="en-US" smtClean="0"/>
              <a:t>There are a lot of them</a:t>
            </a:r>
          </a:p>
        </p:txBody>
      </p:sp>
    </p:spTree>
    <p:extLst>
      <p:ext uri="{BB962C8B-B14F-4D97-AF65-F5344CB8AC3E}">
        <p14:creationId xmlns:p14="http://schemas.microsoft.com/office/powerpoint/2010/main" val="2219211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 eaLnBrk="1" hangingPunct="1">
              <a:buFontTx/>
              <a:buChar char="•"/>
            </a:pPr>
            <a:r>
              <a:rPr lang="en-US" smtClean="0"/>
              <a:t>Just add more &lt;p&gt;’s</a:t>
            </a:r>
          </a:p>
        </p:txBody>
      </p:sp>
    </p:spTree>
    <p:extLst>
      <p:ext uri="{BB962C8B-B14F-4D97-AF65-F5344CB8AC3E}">
        <p14:creationId xmlns:p14="http://schemas.microsoft.com/office/powerpoint/2010/main" val="2427525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 eaLnBrk="1" hangingPunct="1">
              <a:buFontTx/>
              <a:buChar char="•"/>
            </a:pPr>
            <a:r>
              <a:rPr lang="en-US" smtClean="0"/>
              <a:t>Hope that someone doesn’t answer with CSS </a:t>
            </a:r>
          </a:p>
          <a:p>
            <a:pPr marL="171450" indent="-171450" eaLnBrk="1" hangingPunct="1">
              <a:buFontTx/>
              <a:buChar char="•"/>
            </a:pPr>
            <a:r>
              <a:rPr lang="en-US" smtClean="0"/>
              <a:t>In this, it’s naïve because I have to individually edit each &lt;p&gt;</a:t>
            </a:r>
          </a:p>
        </p:txBody>
      </p:sp>
    </p:spTree>
    <p:extLst>
      <p:ext uri="{BB962C8B-B14F-4D97-AF65-F5344CB8AC3E}">
        <p14:creationId xmlns:p14="http://schemas.microsoft.com/office/powerpoint/2010/main" val="3810626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 eaLnBrk="1" hangingPunct="1">
              <a:buFontTx/>
              <a:buChar char="•"/>
            </a:pPr>
            <a:r>
              <a:rPr lang="en-US" smtClean="0"/>
              <a:t>NICE transition, if I do say so myself.</a:t>
            </a:r>
          </a:p>
        </p:txBody>
      </p:sp>
    </p:spTree>
    <p:extLst>
      <p:ext uri="{BB962C8B-B14F-4D97-AF65-F5344CB8AC3E}">
        <p14:creationId xmlns:p14="http://schemas.microsoft.com/office/powerpoint/2010/main" val="3125261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50" indent="-171450" eaLnBrk="1" hangingPunct="1">
              <a:buFontTx/>
              <a:buChar char="•"/>
            </a:pPr>
            <a:r>
              <a:rPr lang="en-US" smtClean="0"/>
              <a:t>Have them just copy this down</a:t>
            </a:r>
          </a:p>
        </p:txBody>
      </p:sp>
    </p:spTree>
    <p:extLst>
      <p:ext uri="{BB962C8B-B14F-4D97-AF65-F5344CB8AC3E}">
        <p14:creationId xmlns:p14="http://schemas.microsoft.com/office/powerpoint/2010/main" val="2823806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4/5/14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4/5/14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4/5/14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rgbClr val="D9EAFF"/>
            </a:gs>
            <a:gs pos="100000">
              <a:srgbClr val="57619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2133600" y="6324600"/>
            <a:ext cx="7416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D9EAFF"/>
                </a:solidFill>
              </a:rPr>
              <a:t>© 2010 Pearson Addison-Wesley. All rights reserved. </a:t>
            </a:r>
          </a:p>
        </p:txBody>
      </p:sp>
      <p:sp>
        <p:nvSpPr>
          <p:cNvPr id="3" name="AutoShape 4"/>
          <p:cNvSpPr>
            <a:spLocks noChangeArrowheads="1"/>
          </p:cNvSpPr>
          <p:nvPr/>
        </p:nvSpPr>
        <p:spPr bwMode="auto">
          <a:xfrm flipH="1">
            <a:off x="0" y="1676400"/>
            <a:ext cx="12192000" cy="152400"/>
          </a:xfrm>
          <a:prstGeom prst="homePlate">
            <a:avLst>
              <a:gd name="adj" fmla="val 0"/>
            </a:avLst>
          </a:prstGeom>
          <a:solidFill>
            <a:srgbClr val="57619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aseline="-2500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4" name="Group 6"/>
          <p:cNvGrpSpPr>
            <a:grpSpLocks/>
          </p:cNvGrpSpPr>
          <p:nvPr userDrawn="1"/>
        </p:nvGrpSpPr>
        <p:grpSpPr bwMode="auto">
          <a:xfrm>
            <a:off x="270933" y="5715000"/>
            <a:ext cx="1828800" cy="914400"/>
            <a:chOff x="128" y="3600"/>
            <a:chExt cx="864" cy="576"/>
          </a:xfrm>
        </p:grpSpPr>
        <p:pic>
          <p:nvPicPr>
            <p:cNvPr id="5" name="Picture 10" descr="Pearson_CMY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3888"/>
              <a:ext cx="7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28" y="3600"/>
              <a:ext cx="864" cy="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100" b="1">
                  <a:solidFill>
                    <a:srgbClr val="D9EAFF"/>
                  </a:solidFill>
                </a:rPr>
                <a:t>Addison Wesley </a:t>
              </a:r>
              <a:r>
                <a:rPr lang="en-US" sz="1100">
                  <a:solidFill>
                    <a:srgbClr val="D9EAFF"/>
                  </a:solidFill>
                </a:rPr>
                <a:t>is an imprint of</a:t>
              </a:r>
              <a:endParaRPr lang="en-US" sz="1100" b="1">
                <a:solidFill>
                  <a:srgbClr val="D9EAFF"/>
                </a:solidFill>
              </a:endParaRPr>
            </a:p>
          </p:txBody>
        </p:sp>
      </p:grp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8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0705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2-</a:t>
            </a:r>
            <a:fld id="{003DF0C6-9454-49C5-809F-9CD3A985881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202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2-</a:t>
            </a:r>
            <a:fld id="{D20733FA-6557-43B9-BA7D-F28651103CC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194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35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435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2-</a:t>
            </a:r>
            <a:fld id="{040E432F-2D61-4338-AF11-556AB2C72CE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17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2-</a:t>
            </a:r>
            <a:fld id="{BCC10098-8092-4954-BC26-51E84236E09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33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2-</a:t>
            </a:r>
            <a:fld id="{72A1C77A-29FA-4A3D-B08A-1B166E8EA4F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331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2-</a:t>
            </a:r>
            <a:fld id="{E2A26953-FF94-4211-8A3A-57F89AE1D1C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209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2-</a:t>
            </a:r>
            <a:fld id="{57B8B4DD-CC72-4988-AEF1-C3416776C40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578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4/5/14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2-</a:t>
            </a:r>
            <a:fld id="{34830061-6A77-4CD5-803F-E3168049C8D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8764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2</a:t>
            </a:r>
            <a:fld id="{00D21B9E-2CA1-427B-A8E7-44A9609E5F6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713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76200"/>
            <a:ext cx="27686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6200"/>
            <a:ext cx="81026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2-</a:t>
            </a:r>
            <a:fld id="{40B2C3AB-BE0E-4A0C-8EFE-3CB0B5BD87A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435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477000"/>
            <a:ext cx="28448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477000"/>
            <a:ext cx="38608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683443B2-EF38-4F05-BFE1-543356AC1BB1}" type="slidenum">
              <a:rPr lang="ja-JP" altLang="en-US">
                <a:solidFill>
                  <a:srgbClr val="000000"/>
                </a:solidFill>
              </a:rPr>
              <a:pPr/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5579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rgbClr val="D9EAFF"/>
            </a:gs>
            <a:gs pos="100000">
              <a:srgbClr val="57619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2133600" y="6324600"/>
            <a:ext cx="7416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D9EAFF"/>
                </a:solidFill>
              </a:rPr>
              <a:t>© 2010 Pearson Addison-Wesley. All rights reserved. </a:t>
            </a:r>
          </a:p>
        </p:txBody>
      </p:sp>
      <p:sp>
        <p:nvSpPr>
          <p:cNvPr id="3" name="AutoShape 4"/>
          <p:cNvSpPr>
            <a:spLocks noChangeArrowheads="1"/>
          </p:cNvSpPr>
          <p:nvPr/>
        </p:nvSpPr>
        <p:spPr bwMode="auto">
          <a:xfrm flipH="1">
            <a:off x="0" y="1676400"/>
            <a:ext cx="12192000" cy="152400"/>
          </a:xfrm>
          <a:prstGeom prst="homePlate">
            <a:avLst>
              <a:gd name="adj" fmla="val 0"/>
            </a:avLst>
          </a:prstGeom>
          <a:solidFill>
            <a:srgbClr val="57619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aseline="-25000" dirty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4" name="Group 6"/>
          <p:cNvGrpSpPr>
            <a:grpSpLocks/>
          </p:cNvGrpSpPr>
          <p:nvPr userDrawn="1"/>
        </p:nvGrpSpPr>
        <p:grpSpPr bwMode="auto">
          <a:xfrm>
            <a:off x="270933" y="5715000"/>
            <a:ext cx="1828800" cy="914400"/>
            <a:chOff x="128" y="3600"/>
            <a:chExt cx="864" cy="576"/>
          </a:xfrm>
        </p:grpSpPr>
        <p:pic>
          <p:nvPicPr>
            <p:cNvPr id="5" name="Picture 10" descr="Pearson_CMY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3888"/>
              <a:ext cx="7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28" y="3600"/>
              <a:ext cx="864" cy="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100" b="1" dirty="0">
                  <a:solidFill>
                    <a:srgbClr val="D9EAFF"/>
                  </a:solidFill>
                </a:rPr>
                <a:t>Addison Wesley </a:t>
              </a:r>
              <a:r>
                <a:rPr lang="en-US" sz="1100" dirty="0">
                  <a:solidFill>
                    <a:srgbClr val="D9EAFF"/>
                  </a:solidFill>
                </a:rPr>
                <a:t>is an imprint of</a:t>
              </a:r>
              <a:endParaRPr lang="en-US" sz="1100" b="1" dirty="0">
                <a:solidFill>
                  <a:srgbClr val="D9EAFF"/>
                </a:solidFill>
              </a:endParaRPr>
            </a:p>
          </p:txBody>
        </p:sp>
      </p:grp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8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51409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4-</a:t>
            </a:r>
            <a:fld id="{7C7A6A74-6E88-4C03-8D81-8F883C23D5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3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2-</a:t>
            </a:r>
            <a:fld id="{53DAA7D3-1BE3-42D1-8E2D-D334F08E7E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711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35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435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2-</a:t>
            </a:r>
            <a:fld id="{A8887AFB-3836-4124-9A6E-D2EAAB5AAFE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2830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2-</a:t>
            </a:r>
            <a:fld id="{AB4CB25D-FA1F-4B54-8FAF-10F35A51C8B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7994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2-</a:t>
            </a:r>
            <a:fld id="{3DF02907-DC72-4B34-92E1-A9781EB47F7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273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4/5/14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2-</a:t>
            </a:r>
            <a:fld id="{4E1C321B-8140-412C-A883-E119E8082BA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5678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2-</a:t>
            </a:r>
            <a:fld id="{04C6E9A4-4C42-48C4-BAC1-45BDCD8225E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444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2-</a:t>
            </a:r>
            <a:fld id="{B21EF49F-285B-4EC2-9848-B623F16F537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6105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2</a:t>
            </a:r>
            <a:fld id="{16E5BD70-96D9-49E9-AAA7-FB452A115CE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988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5400" y="76200"/>
            <a:ext cx="27686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6200"/>
            <a:ext cx="81026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2-</a:t>
            </a:r>
            <a:fld id="{FB3BC1C2-5C98-4189-B268-0AA44E17B64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6597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477000"/>
            <a:ext cx="28448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ja-JP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477000"/>
            <a:ext cx="38608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C2ACD83C-0F88-4C32-8CD1-738E7C7BFAA9}" type="slidenum">
              <a:rPr lang="ja-JP" altLang="en-US">
                <a:solidFill>
                  <a:srgbClr val="000000"/>
                </a:solidFill>
              </a:rPr>
              <a:pPr/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5738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rgbClr val="D9EAFF"/>
            </a:gs>
            <a:gs pos="100000">
              <a:srgbClr val="57619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2133600" y="6324600"/>
            <a:ext cx="7416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D9EAFF"/>
                </a:solidFill>
              </a:rPr>
              <a:t>© 2010 Pearson Addison-Wesley. All rights reserved. </a:t>
            </a:r>
          </a:p>
        </p:txBody>
      </p:sp>
      <p:sp>
        <p:nvSpPr>
          <p:cNvPr id="3" name="AutoShape 4"/>
          <p:cNvSpPr>
            <a:spLocks noChangeArrowheads="1"/>
          </p:cNvSpPr>
          <p:nvPr/>
        </p:nvSpPr>
        <p:spPr bwMode="auto">
          <a:xfrm flipH="1">
            <a:off x="0" y="1676400"/>
            <a:ext cx="12192000" cy="152400"/>
          </a:xfrm>
          <a:prstGeom prst="homePlate">
            <a:avLst>
              <a:gd name="adj" fmla="val 0"/>
            </a:avLst>
          </a:prstGeom>
          <a:solidFill>
            <a:srgbClr val="57619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aseline="-2500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4" name="Group 6"/>
          <p:cNvGrpSpPr>
            <a:grpSpLocks/>
          </p:cNvGrpSpPr>
          <p:nvPr userDrawn="1"/>
        </p:nvGrpSpPr>
        <p:grpSpPr bwMode="auto">
          <a:xfrm>
            <a:off x="270933" y="5715000"/>
            <a:ext cx="1828800" cy="914400"/>
            <a:chOff x="128" y="3600"/>
            <a:chExt cx="864" cy="576"/>
          </a:xfrm>
        </p:grpSpPr>
        <p:pic>
          <p:nvPicPr>
            <p:cNvPr id="5" name="Picture 10" descr="Pearson_CMY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3888"/>
              <a:ext cx="7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28" y="3600"/>
              <a:ext cx="864" cy="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100" b="1">
                  <a:solidFill>
                    <a:srgbClr val="D9EAFF"/>
                  </a:solidFill>
                </a:rPr>
                <a:t>Addison Wesley </a:t>
              </a:r>
              <a:r>
                <a:rPr lang="en-US" sz="1100">
                  <a:solidFill>
                    <a:srgbClr val="D9EAFF"/>
                  </a:solidFill>
                </a:rPr>
                <a:t>is an imprint of</a:t>
              </a:r>
              <a:endParaRPr lang="en-US" sz="1100" b="1">
                <a:solidFill>
                  <a:srgbClr val="D9EAFF"/>
                </a:solidFill>
              </a:endParaRPr>
            </a:p>
          </p:txBody>
        </p:sp>
      </p:grp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8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5796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10-</a:t>
            </a:r>
            <a:fld id="{318AA224-8EBE-48C9-AA49-63DF4B767A8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489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10-</a:t>
            </a:r>
            <a:fld id="{D2014FAC-F8BB-4FFE-ADF2-71BD8ACB91A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505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rgbClr val="D9EAFF"/>
            </a:gs>
            <a:gs pos="100000">
              <a:srgbClr val="57619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2133600" y="6324600"/>
            <a:ext cx="7416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D9EAFF"/>
                </a:solidFill>
              </a:rPr>
              <a:t>© 2010 Pearson Addison-Wesley. All rights reserved. </a:t>
            </a:r>
          </a:p>
        </p:txBody>
      </p:sp>
      <p:sp>
        <p:nvSpPr>
          <p:cNvPr id="3" name="AutoShape 4"/>
          <p:cNvSpPr>
            <a:spLocks noChangeArrowheads="1"/>
          </p:cNvSpPr>
          <p:nvPr/>
        </p:nvSpPr>
        <p:spPr bwMode="auto">
          <a:xfrm flipH="1">
            <a:off x="0" y="1676400"/>
            <a:ext cx="12192000" cy="152400"/>
          </a:xfrm>
          <a:prstGeom prst="homePlate">
            <a:avLst>
              <a:gd name="adj" fmla="val 0"/>
            </a:avLst>
          </a:prstGeom>
          <a:solidFill>
            <a:srgbClr val="57619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aseline="-2500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4" name="Group 6"/>
          <p:cNvGrpSpPr>
            <a:grpSpLocks/>
          </p:cNvGrpSpPr>
          <p:nvPr userDrawn="1"/>
        </p:nvGrpSpPr>
        <p:grpSpPr bwMode="auto">
          <a:xfrm>
            <a:off x="270933" y="5715000"/>
            <a:ext cx="1828800" cy="914400"/>
            <a:chOff x="128" y="3600"/>
            <a:chExt cx="864" cy="576"/>
          </a:xfrm>
        </p:grpSpPr>
        <p:pic>
          <p:nvPicPr>
            <p:cNvPr id="5" name="Picture 10" descr="Pearson_CMY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3888"/>
              <a:ext cx="7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28" y="3600"/>
              <a:ext cx="864" cy="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914400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100" b="1">
                  <a:solidFill>
                    <a:srgbClr val="D9EAFF"/>
                  </a:solidFill>
                </a:rPr>
                <a:t>Addison Wesley </a:t>
              </a:r>
              <a:r>
                <a:rPr lang="en-US" sz="1100">
                  <a:solidFill>
                    <a:srgbClr val="D9EAFF"/>
                  </a:solidFill>
                </a:rPr>
                <a:t>is an imprint of</a:t>
              </a:r>
              <a:endParaRPr lang="en-US" sz="1100" b="1">
                <a:solidFill>
                  <a:srgbClr val="D9EAFF"/>
                </a:solidFill>
              </a:endParaRPr>
            </a:p>
          </p:txBody>
        </p:sp>
      </p:grp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8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357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4/5/14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11-</a:t>
            </a:r>
            <a:fld id="{E1E7AFE6-F1C8-4D9A-9907-D5F933FE6C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2555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11-</a:t>
            </a:r>
            <a:fld id="{9C74C72A-7F6D-4BC2-82BE-E76E6ADC659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250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>
                <a:solidFill>
                  <a:srgbClr val="000000"/>
                </a:solidFill>
              </a:rPr>
              <a:t>11-</a:t>
            </a:r>
            <a:fld id="{DCDF4B35-F837-45E6-BDC1-22D7A22EA26B}" type="slidenum">
              <a:rPr lang="ja-JP" altLang="en-US">
                <a:solidFill>
                  <a:srgbClr val="000000"/>
                </a:solidFill>
              </a:rPr>
              <a:pPr/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93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4/5/14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4/5/14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4/5/14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4/5/14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4/5/14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theme" Target="../theme/theme5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4/5/14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AutoShape 2"/>
          <p:cNvSpPr>
            <a:spLocks noChangeArrowheads="1"/>
          </p:cNvSpPr>
          <p:nvPr/>
        </p:nvSpPr>
        <p:spPr bwMode="auto">
          <a:xfrm flipH="1">
            <a:off x="0" y="-12700"/>
            <a:ext cx="12200467" cy="2298700"/>
          </a:xfrm>
          <a:prstGeom prst="homePlate">
            <a:avLst>
              <a:gd name="adj" fmla="val 0"/>
            </a:avLst>
          </a:prstGeom>
          <a:gradFill rotWithShape="1">
            <a:gsLst>
              <a:gs pos="0">
                <a:srgbClr val="D9EAFF"/>
              </a:gs>
              <a:gs pos="100000">
                <a:srgbClr val="FAFC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aseline="-250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"/>
            <a:ext cx="11074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1074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211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397625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solidFill>
                  <a:srgbClr val="000000"/>
                </a:solidFill>
              </a:rPr>
              <a:t>2-</a:t>
            </a:r>
            <a:fld id="{EDB5B9CA-3190-4829-BF41-8D80650F5FFD}" type="slidenum">
              <a:rPr lang="en-US" altLang="en-US" smtClean="0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21190" name="Rectangle 6"/>
          <p:cNvSpPr>
            <a:spLocks noChangeArrowheads="1"/>
          </p:cNvSpPr>
          <p:nvPr/>
        </p:nvSpPr>
        <p:spPr bwMode="auto">
          <a:xfrm>
            <a:off x="9448800" y="5867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rgbClr val="FFFFFF"/>
                </a:solidFill>
              </a:rPr>
              <a:t>1-</a:t>
            </a:r>
            <a:fld id="{C7FC674E-B0AB-4AB3-9BC3-F9827299BE01}" type="slidenum">
              <a:rPr lang="en-US" altLang="en-US" sz="1200">
                <a:solidFill>
                  <a:srgbClr val="FFFFFF"/>
                </a:solidFill>
              </a:rPr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sp>
        <p:nvSpPr>
          <p:cNvPr id="221191" name="Rectangle 7"/>
          <p:cNvSpPr>
            <a:spLocks noChangeArrowheads="1"/>
          </p:cNvSpPr>
          <p:nvPr/>
        </p:nvSpPr>
        <p:spPr bwMode="auto">
          <a:xfrm>
            <a:off x="304800" y="6324600"/>
            <a:ext cx="7416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</a:rPr>
              <a:t>© 2010 Pearson Addison-Wesley.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00610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E2600"/>
        </a:buClr>
        <a:buFont typeface="Times" panose="02020603050405020304" pitchFamily="18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E2600"/>
        </a:buClr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E2600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E2600"/>
        </a:buClr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E2600"/>
        </a:buClr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E2600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E2600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E2600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E2600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AutoShape 2"/>
          <p:cNvSpPr>
            <a:spLocks noChangeArrowheads="1"/>
          </p:cNvSpPr>
          <p:nvPr/>
        </p:nvSpPr>
        <p:spPr bwMode="auto">
          <a:xfrm flipH="1">
            <a:off x="0" y="-12700"/>
            <a:ext cx="12200467" cy="2298700"/>
          </a:xfrm>
          <a:prstGeom prst="homePlate">
            <a:avLst>
              <a:gd name="adj" fmla="val 0"/>
            </a:avLst>
          </a:prstGeom>
          <a:gradFill rotWithShape="1">
            <a:gsLst>
              <a:gs pos="0">
                <a:srgbClr val="D9EAFF"/>
              </a:gs>
              <a:gs pos="100000">
                <a:srgbClr val="FAFC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aseline="-250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"/>
            <a:ext cx="11074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1074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211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397625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solidFill>
                  <a:srgbClr val="000000"/>
                </a:solidFill>
              </a:rPr>
              <a:t>2-</a:t>
            </a:r>
            <a:fld id="{2CA18FE0-9A35-479C-9249-BFA0FAE537CD}" type="slidenum">
              <a:rPr lang="en-US" altLang="en-US" smtClean="0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21190" name="Rectangle 6"/>
          <p:cNvSpPr>
            <a:spLocks noChangeArrowheads="1"/>
          </p:cNvSpPr>
          <p:nvPr/>
        </p:nvSpPr>
        <p:spPr bwMode="auto">
          <a:xfrm>
            <a:off x="9448800" y="5867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rgbClr val="FFFFFF"/>
                </a:solidFill>
              </a:rPr>
              <a:t>1-</a:t>
            </a:r>
            <a:fld id="{D275AD19-4E36-49F0-BB36-30F3EE96921E}" type="slidenum">
              <a:rPr lang="en-US" altLang="en-US" sz="1200">
                <a:solidFill>
                  <a:srgbClr val="FFFFFF"/>
                </a:solidFill>
              </a:rPr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sp>
        <p:nvSpPr>
          <p:cNvPr id="221191" name="Rectangle 7"/>
          <p:cNvSpPr>
            <a:spLocks noChangeArrowheads="1"/>
          </p:cNvSpPr>
          <p:nvPr/>
        </p:nvSpPr>
        <p:spPr bwMode="auto">
          <a:xfrm>
            <a:off x="304800" y="6324600"/>
            <a:ext cx="7416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</a:rPr>
              <a:t>© 2010 Pearson Addison-Wesley.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74085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E2600"/>
        </a:buClr>
        <a:buFont typeface="Times" panose="02020603050405020304" pitchFamily="18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E2600"/>
        </a:buClr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E2600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E2600"/>
        </a:buClr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E2600"/>
        </a:buClr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E2600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E2600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E2600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E2600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AutoShape 2"/>
          <p:cNvSpPr>
            <a:spLocks noChangeArrowheads="1"/>
          </p:cNvSpPr>
          <p:nvPr/>
        </p:nvSpPr>
        <p:spPr bwMode="auto">
          <a:xfrm flipH="1">
            <a:off x="0" y="-12700"/>
            <a:ext cx="12200467" cy="2298700"/>
          </a:xfrm>
          <a:prstGeom prst="homePlate">
            <a:avLst>
              <a:gd name="adj" fmla="val 0"/>
            </a:avLst>
          </a:prstGeom>
          <a:gradFill rotWithShape="1">
            <a:gsLst>
              <a:gs pos="0">
                <a:srgbClr val="D9EAFF"/>
              </a:gs>
              <a:gs pos="100000">
                <a:srgbClr val="FAFC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aseline="-250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"/>
            <a:ext cx="11074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1074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211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397625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solidFill>
                  <a:srgbClr val="000000"/>
                </a:solidFill>
              </a:rPr>
              <a:t>10-</a:t>
            </a:r>
            <a:fld id="{D33E7EAB-53D5-4DBB-AEF4-7F0171CA45A7}" type="slidenum">
              <a:rPr lang="en-US" altLang="en-US" smtClean="0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21190" name="Rectangle 6"/>
          <p:cNvSpPr>
            <a:spLocks noChangeArrowheads="1"/>
          </p:cNvSpPr>
          <p:nvPr/>
        </p:nvSpPr>
        <p:spPr bwMode="auto">
          <a:xfrm>
            <a:off x="9448800" y="5867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rgbClr val="FFFFFF"/>
                </a:solidFill>
              </a:rPr>
              <a:t>1-</a:t>
            </a:r>
            <a:fld id="{D45DEE96-C33E-4FE8-A20B-253643A81B65}" type="slidenum">
              <a:rPr lang="en-US" altLang="en-US" sz="1200">
                <a:solidFill>
                  <a:srgbClr val="FFFFFF"/>
                </a:solidFill>
              </a:rPr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sp>
        <p:nvSpPr>
          <p:cNvPr id="221191" name="Rectangle 7"/>
          <p:cNvSpPr>
            <a:spLocks noChangeArrowheads="1"/>
          </p:cNvSpPr>
          <p:nvPr/>
        </p:nvSpPr>
        <p:spPr bwMode="auto">
          <a:xfrm>
            <a:off x="304800" y="6324600"/>
            <a:ext cx="7416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</a:rPr>
              <a:t>© 2010 Pearson Addison-Wesley.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82238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E2600"/>
        </a:buClr>
        <a:buFont typeface="Times" panose="02020603050405020304" pitchFamily="18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E2600"/>
        </a:buClr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E2600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E2600"/>
        </a:buClr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E2600"/>
        </a:buClr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E2600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E2600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E2600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E2600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AutoShape 2"/>
          <p:cNvSpPr>
            <a:spLocks noChangeArrowheads="1"/>
          </p:cNvSpPr>
          <p:nvPr/>
        </p:nvSpPr>
        <p:spPr bwMode="auto">
          <a:xfrm flipH="1">
            <a:off x="0" y="-12700"/>
            <a:ext cx="12200467" cy="2298700"/>
          </a:xfrm>
          <a:prstGeom prst="homePlate">
            <a:avLst>
              <a:gd name="adj" fmla="val 0"/>
            </a:avLst>
          </a:prstGeom>
          <a:gradFill rotWithShape="1">
            <a:gsLst>
              <a:gs pos="0">
                <a:srgbClr val="D9EAFF"/>
              </a:gs>
              <a:gs pos="100000">
                <a:srgbClr val="FAFC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aseline="-250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6200"/>
            <a:ext cx="11074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1074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211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397625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solidFill>
                  <a:srgbClr val="000000"/>
                </a:solidFill>
              </a:rPr>
              <a:t>11-</a:t>
            </a:r>
            <a:fld id="{6BCC6B56-AC71-40D5-A71A-2B682650E02D}" type="slidenum">
              <a:rPr lang="en-US" altLang="en-US" smtClean="0">
                <a:solidFill>
                  <a:srgbClr val="0000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21190" name="Rectangle 6"/>
          <p:cNvSpPr>
            <a:spLocks noChangeArrowheads="1"/>
          </p:cNvSpPr>
          <p:nvPr/>
        </p:nvSpPr>
        <p:spPr bwMode="auto">
          <a:xfrm>
            <a:off x="9448800" y="5867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>
                <a:solidFill>
                  <a:srgbClr val="FFFFFF"/>
                </a:solidFill>
              </a:rPr>
              <a:t>1-</a:t>
            </a:r>
            <a:fld id="{924C3464-F382-4D6B-8427-ED137EE7627A}" type="slidenum">
              <a:rPr lang="en-US" altLang="en-US" sz="1200">
                <a:solidFill>
                  <a:srgbClr val="FFFFFF"/>
                </a:solidFill>
              </a:rPr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sp>
        <p:nvSpPr>
          <p:cNvPr id="221191" name="Rectangle 7"/>
          <p:cNvSpPr>
            <a:spLocks noChangeArrowheads="1"/>
          </p:cNvSpPr>
          <p:nvPr/>
        </p:nvSpPr>
        <p:spPr bwMode="auto">
          <a:xfrm>
            <a:off x="304800" y="6324600"/>
            <a:ext cx="7416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</a:rPr>
              <a:t>© 2010 Pearson Addison-Wesley.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67855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9E2600"/>
          </a:solidFill>
          <a:latin typeface="Arial" charset="0"/>
          <a:ea typeface="ヒラギノ角ゴ Pro W3" pitchFamily="-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E2600"/>
        </a:buClr>
        <a:buFont typeface="Times" panose="02020603050405020304" pitchFamily="18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E2600"/>
        </a:buClr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E2600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E2600"/>
        </a:buClr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E2600"/>
        </a:buClr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E2600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E2600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E2600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E2600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orbes.com/sites/insertcoin/2014/03/06/over-sixty-flappy-bird-clones-hit-apples-app-store-every-single-day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w3schools.com/tags/att_global_id.asp" TargetMode="External"/><Relationship Id="rId12" Type="http://schemas.openxmlformats.org/officeDocument/2006/relationships/hyperlink" Target="http://www.w3schools.com/tags/att_global_lang.asp" TargetMode="External"/><Relationship Id="rId13" Type="http://schemas.openxmlformats.org/officeDocument/2006/relationships/hyperlink" Target="http://www.w3schools.com/tags/att_global_spellcheck.asp" TargetMode="External"/><Relationship Id="rId14" Type="http://schemas.openxmlformats.org/officeDocument/2006/relationships/hyperlink" Target="http://www.w3schools.com/tags/att_global_style.asp" TargetMode="External"/><Relationship Id="rId15" Type="http://schemas.openxmlformats.org/officeDocument/2006/relationships/hyperlink" Target="http://www.w3schools.com/tags/att_global_tabindex.asp" TargetMode="External"/><Relationship Id="rId16" Type="http://schemas.openxmlformats.org/officeDocument/2006/relationships/hyperlink" Target="http://www.w3schools.com/tags/att_global_title.as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w3schools.com/tags/att_global_accesskey.asp" TargetMode="External"/><Relationship Id="rId4" Type="http://schemas.openxmlformats.org/officeDocument/2006/relationships/hyperlink" Target="http://www.w3schools.com/tags/att_global_class.asp" TargetMode="External"/><Relationship Id="rId5" Type="http://schemas.openxmlformats.org/officeDocument/2006/relationships/hyperlink" Target="http://www.w3schools.com/tags/att_global_contenteditable.asp" TargetMode="External"/><Relationship Id="rId6" Type="http://schemas.openxmlformats.org/officeDocument/2006/relationships/hyperlink" Target="http://www.w3schools.com/tags/att_global_contextmenu.asp" TargetMode="External"/><Relationship Id="rId7" Type="http://schemas.openxmlformats.org/officeDocument/2006/relationships/hyperlink" Target="http://www.w3schools.com/tags/att_global_dir.asp" TargetMode="External"/><Relationship Id="rId8" Type="http://schemas.openxmlformats.org/officeDocument/2006/relationships/hyperlink" Target="http://www.w3schools.com/tags/att_global_draggable.asp" TargetMode="External"/><Relationship Id="rId9" Type="http://schemas.openxmlformats.org/officeDocument/2006/relationships/hyperlink" Target="http://www.w3schools.com/tags/att_global_dropzone.asp" TargetMode="External"/><Relationship Id="rId10" Type="http://schemas.openxmlformats.org/officeDocument/2006/relationships/hyperlink" Target="http://www.w3schools.com/tags/att_global_hidden.asp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schools.com/cssref/default.asp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eol.umd.edu/sgc/sgcstyle.cs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google.com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ggles.webmaker.org/en-US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imble.webmaker.org/en-US" TargetMode="External"/><Relationship Id="rId3" Type="http://schemas.openxmlformats.org/officeDocument/2006/relationships/hyperlink" Target="http://jsfiddle.net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ckoverflow.com/questions/315911/git-for-beginners-the-definitive-practical-guid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ewsweek.com/" TargetMode="External"/><Relationship Id="rId3" Type="http://schemas.openxmlformats.org/officeDocument/2006/relationships/hyperlink" Target="http://www.ndbancgroup.com/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" y="4960137"/>
            <a:ext cx="8034528" cy="146304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Web Development Credential – Week 1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Josh Kohn</a:t>
            </a:r>
          </a:p>
          <a:p>
            <a:r>
              <a:rPr lang="en-US" dirty="0" smtClean="0"/>
              <a:t>Danny Laurence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79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167872" cy="1499616"/>
          </a:xfrm>
        </p:spPr>
        <p:txBody>
          <a:bodyPr/>
          <a:lstStyle/>
          <a:p>
            <a:r>
              <a:rPr lang="en-US" dirty="0"/>
              <a:t>What happens when </a:t>
            </a:r>
            <a:r>
              <a:rPr lang="en-US" dirty="0" smtClean="0"/>
              <a:t>You </a:t>
            </a:r>
            <a:r>
              <a:rPr lang="en-US" dirty="0"/>
              <a:t>Go to </a:t>
            </a:r>
            <a:r>
              <a:rPr lang="en-US" dirty="0" smtClean="0"/>
              <a:t>Danny’s FB profile?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7512" y="2865120"/>
            <a:ext cx="1450848" cy="1158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Browser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3663696" y="2737104"/>
            <a:ext cx="2048256" cy="1414272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351776" y="1975104"/>
            <a:ext cx="4620768" cy="4669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51776" y="1985355"/>
            <a:ext cx="4620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Facebook.com </a:t>
            </a:r>
            <a:r>
              <a:rPr lang="en-US" sz="2400" dirty="0"/>
              <a:t>domain</a:t>
            </a:r>
          </a:p>
          <a:p>
            <a:pPr algn="ctr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7626096" y="2993136"/>
            <a:ext cx="145084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018776" y="2987040"/>
            <a:ext cx="145084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Server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0265664" y="4876800"/>
            <a:ext cx="1106424" cy="1072896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26096" y="4876800"/>
            <a:ext cx="145084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Server</a:t>
            </a:r>
          </a:p>
          <a:p>
            <a:pPr algn="ctr"/>
            <a:r>
              <a:rPr lang="en-US" dirty="0" smtClean="0"/>
              <a:t>(Images, video)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2401824" y="3230880"/>
            <a:ext cx="1024128" cy="475488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68951" y="6270688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 Browser issues request to the Internet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8759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167872" cy="1499616"/>
          </a:xfrm>
        </p:spPr>
        <p:txBody>
          <a:bodyPr/>
          <a:lstStyle/>
          <a:p>
            <a:r>
              <a:rPr lang="en-US" dirty="0"/>
              <a:t>What happens when I Go to </a:t>
            </a:r>
            <a:r>
              <a:rPr lang="en-US" dirty="0" smtClean="0"/>
              <a:t>Danny’s profile Page?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7512" y="2865120"/>
            <a:ext cx="1450848" cy="1158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Browser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3663696" y="2737104"/>
            <a:ext cx="2048256" cy="1414272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351776" y="1975104"/>
            <a:ext cx="4620768" cy="4669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51776" y="1985355"/>
            <a:ext cx="4620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Facebook.com </a:t>
            </a:r>
            <a:r>
              <a:rPr lang="en-US" sz="2400" dirty="0"/>
              <a:t>domain</a:t>
            </a:r>
          </a:p>
          <a:p>
            <a:pPr algn="ctr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7626096" y="2993136"/>
            <a:ext cx="145084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018776" y="2987040"/>
            <a:ext cx="145084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Server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0265664" y="4876800"/>
            <a:ext cx="1106424" cy="1072896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26096" y="4876800"/>
            <a:ext cx="145084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Server</a:t>
            </a:r>
          </a:p>
          <a:p>
            <a:pPr algn="ctr"/>
            <a:r>
              <a:rPr lang="en-US" dirty="0" smtClean="0"/>
              <a:t>(Images, video)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2401824" y="3230880"/>
            <a:ext cx="1024128" cy="475488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68951" y="5717613"/>
            <a:ext cx="420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. Request gets to Facebook domain*</a:t>
            </a:r>
          </a:p>
          <a:p>
            <a:endParaRPr lang="en-US" b="1" dirty="0"/>
          </a:p>
          <a:p>
            <a:r>
              <a:rPr lang="en-US" b="1" dirty="0" smtClean="0"/>
              <a:t>*Magic </a:t>
            </a:r>
            <a:r>
              <a:rPr lang="en-US" b="1" dirty="0" err="1" smtClean="0"/>
              <a:t>handwaving</a:t>
            </a:r>
            <a:r>
              <a:rPr lang="en-US" b="1" dirty="0" smtClean="0"/>
              <a:t> here</a:t>
            </a:r>
            <a:endParaRPr lang="en-US" b="1" dirty="0"/>
          </a:p>
        </p:txBody>
      </p:sp>
      <p:sp>
        <p:nvSpPr>
          <p:cNvPr id="14" name="Right Arrow 13"/>
          <p:cNvSpPr/>
          <p:nvPr/>
        </p:nvSpPr>
        <p:spPr>
          <a:xfrm>
            <a:off x="5949696" y="3237422"/>
            <a:ext cx="1584960" cy="475488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20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167872" cy="1499616"/>
          </a:xfrm>
        </p:spPr>
        <p:txBody>
          <a:bodyPr/>
          <a:lstStyle/>
          <a:p>
            <a:r>
              <a:rPr lang="en-US" dirty="0"/>
              <a:t>What happens when I Go to </a:t>
            </a:r>
            <a:r>
              <a:rPr lang="en-US" dirty="0" smtClean="0"/>
              <a:t>Danny’s profile Page?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7512" y="2865120"/>
            <a:ext cx="1450848" cy="1158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Browser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3663696" y="2737104"/>
            <a:ext cx="2048256" cy="1414272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351776" y="1975104"/>
            <a:ext cx="4620768" cy="4669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51776" y="1985355"/>
            <a:ext cx="4620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Facebook.com </a:t>
            </a:r>
            <a:r>
              <a:rPr lang="en-US" sz="2400" dirty="0"/>
              <a:t>domain</a:t>
            </a:r>
          </a:p>
          <a:p>
            <a:pPr algn="ctr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7626096" y="2993136"/>
            <a:ext cx="145084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018776" y="2987040"/>
            <a:ext cx="145084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Server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0265664" y="4876800"/>
            <a:ext cx="1106424" cy="1072896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26096" y="4876800"/>
            <a:ext cx="145084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Server</a:t>
            </a:r>
          </a:p>
          <a:p>
            <a:pPr algn="ctr"/>
            <a:r>
              <a:rPr lang="en-US" dirty="0" smtClean="0"/>
              <a:t>(Images, video)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2401824" y="3230880"/>
            <a:ext cx="1024128" cy="475488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68951" y="5717614"/>
            <a:ext cx="420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3. Web server takes your request and sends it to the application server to be handled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5949696" y="3206496"/>
            <a:ext cx="1584960" cy="475488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9201912" y="3230880"/>
            <a:ext cx="725424" cy="475488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47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167872" cy="1499616"/>
          </a:xfrm>
        </p:spPr>
        <p:txBody>
          <a:bodyPr/>
          <a:lstStyle/>
          <a:p>
            <a:r>
              <a:rPr lang="en-US" dirty="0"/>
              <a:t>What happens when I Go to </a:t>
            </a:r>
            <a:r>
              <a:rPr lang="en-US" dirty="0" smtClean="0"/>
              <a:t>Danny’s profile Page?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7512" y="2865120"/>
            <a:ext cx="1450848" cy="1158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Browser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3663696" y="2737104"/>
            <a:ext cx="2048256" cy="1414272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351776" y="1975104"/>
            <a:ext cx="4620768" cy="4669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51776" y="1985355"/>
            <a:ext cx="4620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Facebook.com </a:t>
            </a:r>
            <a:r>
              <a:rPr lang="en-US" sz="2400" dirty="0"/>
              <a:t>domain</a:t>
            </a:r>
          </a:p>
          <a:p>
            <a:pPr algn="ctr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7626096" y="2993136"/>
            <a:ext cx="145084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018776" y="2987040"/>
            <a:ext cx="145084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Server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0265664" y="4876800"/>
            <a:ext cx="1106424" cy="1072896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26096" y="4876800"/>
            <a:ext cx="145084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Server</a:t>
            </a:r>
          </a:p>
          <a:p>
            <a:pPr algn="ctr"/>
            <a:r>
              <a:rPr lang="en-US" dirty="0" smtClean="0"/>
              <a:t>(Images, video)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2401824" y="3230880"/>
            <a:ext cx="1024128" cy="475488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68951" y="5717614"/>
            <a:ext cx="420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4. App server runs custom computer code to build your requested web page and asks the database for information it needs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5949696" y="3206496"/>
            <a:ext cx="1584960" cy="475488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9201912" y="3230880"/>
            <a:ext cx="725424" cy="475488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-Down Arrow 2"/>
          <p:cNvSpPr/>
          <p:nvPr/>
        </p:nvSpPr>
        <p:spPr>
          <a:xfrm>
            <a:off x="10573512" y="4248912"/>
            <a:ext cx="374904" cy="566928"/>
          </a:xfrm>
          <a:prstGeom prst="up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3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167872" cy="1499616"/>
          </a:xfrm>
        </p:spPr>
        <p:txBody>
          <a:bodyPr/>
          <a:lstStyle/>
          <a:p>
            <a:r>
              <a:rPr lang="en-US" dirty="0"/>
              <a:t>What happens when I Go to </a:t>
            </a:r>
            <a:r>
              <a:rPr lang="en-US" dirty="0" smtClean="0"/>
              <a:t>Danny’s profile Page?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7512" y="2865120"/>
            <a:ext cx="1450848" cy="1158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Browser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3663696" y="2737104"/>
            <a:ext cx="2048256" cy="1414272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351776" y="1975104"/>
            <a:ext cx="4620768" cy="4669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51776" y="1985355"/>
            <a:ext cx="4620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Facebook.com </a:t>
            </a:r>
            <a:r>
              <a:rPr lang="en-US" sz="2400" dirty="0"/>
              <a:t>domain</a:t>
            </a:r>
          </a:p>
          <a:p>
            <a:pPr algn="ctr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7626096" y="2993136"/>
            <a:ext cx="145084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018776" y="2987040"/>
            <a:ext cx="145084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Server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0265664" y="4876800"/>
            <a:ext cx="1106424" cy="1072896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26096" y="4876800"/>
            <a:ext cx="145084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Server</a:t>
            </a:r>
          </a:p>
          <a:p>
            <a:pPr algn="ctr"/>
            <a:r>
              <a:rPr lang="en-US" dirty="0" smtClean="0"/>
              <a:t>(Images, video)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2401824" y="3230880"/>
            <a:ext cx="1024128" cy="475488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68950" y="5997423"/>
            <a:ext cx="420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5. App Server returns finished html page to web server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5949696" y="3206496"/>
            <a:ext cx="1584960" cy="475488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-Down Arrow 2"/>
          <p:cNvSpPr/>
          <p:nvPr/>
        </p:nvSpPr>
        <p:spPr>
          <a:xfrm>
            <a:off x="10573512" y="4248912"/>
            <a:ext cx="374904" cy="566928"/>
          </a:xfrm>
          <a:prstGeom prst="up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 rot="16200000">
            <a:off x="9365742" y="3118866"/>
            <a:ext cx="374904" cy="647700"/>
          </a:xfrm>
          <a:prstGeom prst="up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36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167872" cy="1499616"/>
          </a:xfrm>
        </p:spPr>
        <p:txBody>
          <a:bodyPr/>
          <a:lstStyle/>
          <a:p>
            <a:r>
              <a:rPr lang="en-US" dirty="0"/>
              <a:t>What happens when I Go to </a:t>
            </a:r>
            <a:r>
              <a:rPr lang="en-US" dirty="0" smtClean="0"/>
              <a:t>Danny’s profile Page?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7512" y="2865120"/>
            <a:ext cx="1450848" cy="1158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Browser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3663696" y="2737104"/>
            <a:ext cx="2048256" cy="1414272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351776" y="1975104"/>
            <a:ext cx="4620768" cy="4669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51776" y="1985355"/>
            <a:ext cx="4620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Facebook.com </a:t>
            </a:r>
            <a:r>
              <a:rPr lang="en-US" sz="2400" dirty="0"/>
              <a:t>domain</a:t>
            </a:r>
          </a:p>
          <a:p>
            <a:pPr algn="ctr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7626096" y="2993136"/>
            <a:ext cx="145084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018776" y="2987040"/>
            <a:ext cx="145084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Server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0265664" y="4876800"/>
            <a:ext cx="1106424" cy="1072896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26096" y="4876800"/>
            <a:ext cx="145084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Server</a:t>
            </a:r>
          </a:p>
          <a:p>
            <a:pPr algn="ctr"/>
            <a:r>
              <a:rPr lang="en-US" dirty="0" smtClean="0"/>
              <a:t>(Images, video)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8951" y="5975898"/>
            <a:ext cx="420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6. Web Server returns finished html page to browser</a:t>
            </a:r>
          </a:p>
        </p:txBody>
      </p:sp>
      <p:sp>
        <p:nvSpPr>
          <p:cNvPr id="3" name="Up-Down Arrow 2"/>
          <p:cNvSpPr/>
          <p:nvPr/>
        </p:nvSpPr>
        <p:spPr>
          <a:xfrm>
            <a:off x="10573512" y="4248912"/>
            <a:ext cx="374904" cy="566928"/>
          </a:xfrm>
          <a:prstGeom prst="up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 rot="16200000">
            <a:off x="9365742" y="3118866"/>
            <a:ext cx="374904" cy="647700"/>
          </a:xfrm>
          <a:prstGeom prst="up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 rot="16200000">
            <a:off x="6505956" y="2607564"/>
            <a:ext cx="374904" cy="1658112"/>
          </a:xfrm>
          <a:prstGeom prst="up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-Down Arrow 17"/>
          <p:cNvSpPr/>
          <p:nvPr/>
        </p:nvSpPr>
        <p:spPr>
          <a:xfrm rot="16200000">
            <a:off x="2677668" y="2854451"/>
            <a:ext cx="374904" cy="1146048"/>
          </a:xfrm>
          <a:prstGeom prst="up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86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167872" cy="1499616"/>
          </a:xfrm>
        </p:spPr>
        <p:txBody>
          <a:bodyPr/>
          <a:lstStyle/>
          <a:p>
            <a:r>
              <a:rPr lang="en-US" dirty="0"/>
              <a:t>What happens when I Go to </a:t>
            </a:r>
            <a:r>
              <a:rPr lang="en-US" dirty="0" smtClean="0"/>
              <a:t>Danny’s profile Page?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7512" y="2865120"/>
            <a:ext cx="1450848" cy="1158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Browser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3663696" y="2737104"/>
            <a:ext cx="2048256" cy="1414272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351776" y="1975104"/>
            <a:ext cx="4620768" cy="4669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51776" y="1985355"/>
            <a:ext cx="4620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Facebook.com </a:t>
            </a:r>
            <a:r>
              <a:rPr lang="en-US" sz="2400" dirty="0"/>
              <a:t>domain</a:t>
            </a:r>
          </a:p>
          <a:p>
            <a:pPr algn="ctr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7626096" y="2993136"/>
            <a:ext cx="145084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018776" y="2987040"/>
            <a:ext cx="145084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Server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0265664" y="4876800"/>
            <a:ext cx="1106424" cy="1072896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26096" y="4876800"/>
            <a:ext cx="145084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Server</a:t>
            </a:r>
          </a:p>
          <a:p>
            <a:pPr algn="ctr"/>
            <a:r>
              <a:rPr lang="en-US" dirty="0" smtClean="0"/>
              <a:t>(Images, video)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8950" y="5997423"/>
            <a:ext cx="420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7. Browser </a:t>
            </a:r>
            <a:r>
              <a:rPr lang="en-US" b="1" dirty="0" smtClean="0"/>
              <a:t>receives the document from the web server, and </a:t>
            </a:r>
            <a:r>
              <a:rPr lang="en-US" b="1" u="sng" dirty="0" smtClean="0"/>
              <a:t>renders</a:t>
            </a:r>
            <a:r>
              <a:rPr lang="en-US" b="1" dirty="0" smtClean="0"/>
              <a:t> it</a:t>
            </a:r>
            <a:endParaRPr lang="en-US" b="1" dirty="0" smtClean="0"/>
          </a:p>
        </p:txBody>
      </p:sp>
      <p:sp>
        <p:nvSpPr>
          <p:cNvPr id="3" name="Up-Down Arrow 2"/>
          <p:cNvSpPr/>
          <p:nvPr/>
        </p:nvSpPr>
        <p:spPr>
          <a:xfrm>
            <a:off x="8164068" y="4230624"/>
            <a:ext cx="374904" cy="566928"/>
          </a:xfrm>
          <a:prstGeom prst="up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 rot="16200000">
            <a:off x="6505956" y="2607564"/>
            <a:ext cx="374904" cy="1658112"/>
          </a:xfrm>
          <a:prstGeom prst="up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-Down Arrow 17"/>
          <p:cNvSpPr/>
          <p:nvPr/>
        </p:nvSpPr>
        <p:spPr>
          <a:xfrm rot="16200000">
            <a:off x="2677668" y="2854451"/>
            <a:ext cx="374904" cy="1146048"/>
          </a:xfrm>
          <a:prstGeom prst="up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5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ym typeface="Palatino Linotype" charset="0"/>
              </a:rPr>
              <a:t>Familiar</a:t>
            </a:r>
            <a:endParaRPr lang="en-US" dirty="0" smtClean="0">
              <a:sym typeface="Palatino Linotype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/>
          <a:srcRect l="5295" t="8151" r="21776"/>
          <a:stretch>
            <a:fillRect/>
          </a:stretch>
        </p:blipFill>
        <p:spPr bwMode="auto">
          <a:xfrm>
            <a:off x="2525714" y="1660525"/>
            <a:ext cx="7138987" cy="5054600"/>
          </a:xfrm>
          <a:prstGeom prst="rect">
            <a:avLst/>
          </a:prstGeom>
          <a:noFill/>
          <a:ln>
            <a:noFill/>
          </a:ln>
          <a:effectLst>
            <a:outerShdw blurRad="63500" dist="38099" dir="54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406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167872" cy="1499616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Will you have at the end of this course*?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7512" y="2865120"/>
            <a:ext cx="1450848" cy="1158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Browser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3663696" y="2737104"/>
            <a:ext cx="2048256" cy="1414272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351776" y="1975104"/>
            <a:ext cx="4620768" cy="4669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51776" y="1985355"/>
            <a:ext cx="4620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Facebook.com </a:t>
            </a:r>
            <a:r>
              <a:rPr lang="en-US" sz="2400" dirty="0"/>
              <a:t>domain</a:t>
            </a:r>
          </a:p>
          <a:p>
            <a:pPr algn="ctr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7626096" y="2993136"/>
            <a:ext cx="1450848" cy="1158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018776" y="2987040"/>
            <a:ext cx="1450848" cy="1158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Server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10265664" y="4876800"/>
            <a:ext cx="1106424" cy="1072896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26096" y="4876800"/>
            <a:ext cx="1450848" cy="1158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Server</a:t>
            </a:r>
          </a:p>
          <a:p>
            <a:pPr algn="ctr"/>
            <a:r>
              <a:rPr lang="en-US" dirty="0" smtClean="0"/>
              <a:t>(Images, video)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0436" y="6275308"/>
            <a:ext cx="644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*For full disclosure, they </a:t>
            </a:r>
            <a:r>
              <a:rPr lang="en-US" b="1" i="1" dirty="0" smtClean="0"/>
              <a:t>may</a:t>
            </a:r>
            <a:r>
              <a:rPr lang="en-US" dirty="0" smtClean="0"/>
              <a:t> all be on the same physical machine</a:t>
            </a:r>
          </a:p>
        </p:txBody>
      </p:sp>
    </p:spTree>
    <p:extLst>
      <p:ext uri="{BB962C8B-B14F-4D97-AF65-F5344CB8AC3E}">
        <p14:creationId xmlns:p14="http://schemas.microsoft.com/office/powerpoint/2010/main" val="140759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point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start at the very beginning…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60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(Me, you)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889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0472928" cy="1499616"/>
          </a:xfrm>
        </p:spPr>
        <p:txBody>
          <a:bodyPr/>
          <a:lstStyle/>
          <a:p>
            <a:r>
              <a:rPr lang="en-US" dirty="0" smtClean="0"/>
              <a:t>What separates your Business from the rest?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322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How it is…</a:t>
            </a:r>
            <a:r>
              <a:rPr lang="en-US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In </a:t>
            </a:r>
            <a:r>
              <a:rPr lang="en-US" dirty="0" smtClean="0"/>
              <a:t>2013, the Apple App Store surpassed 1 million apps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~ 1.2 million apps on Google Play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Back in March, there were 60 Flappy Bird clones released PER </a:t>
            </a:r>
            <a:r>
              <a:rPr lang="en-US" dirty="0" smtClean="0"/>
              <a:t>DAY</a:t>
            </a:r>
          </a:p>
          <a:p>
            <a:pPr marL="0" indent="0">
              <a:buNone/>
            </a:pPr>
            <a:r>
              <a:rPr lang="en-US" b="1" dirty="0" smtClean="0"/>
              <a:t>So what do I do about it? </a:t>
            </a:r>
            <a:endParaRPr lang="en-US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Unique content</a:t>
            </a:r>
            <a:r>
              <a:rPr lang="en-US" dirty="0" smtClean="0"/>
              <a:t>? Possible, but at this point need a Blue Ocean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The real key: Finding user needs and creating a design that fits that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Sound familiar to anything you learned in QUEST?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27113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2"/>
              </a:rPr>
              <a:t>http://www.forbes.com/sites/insertcoin/2014/03/06/over-sixty-flappy-bird-clones-hit-apples-app-store-every-single-day</a:t>
            </a:r>
            <a:r>
              <a:rPr lang="en-US" sz="1100" dirty="0" smtClean="0">
                <a:hlinkClick r:id="rId2"/>
              </a:rPr>
              <a:t>/</a:t>
            </a:r>
            <a:endParaRPr lang="en-US" sz="1100" dirty="0" smtClean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04498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what’s the first step?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880887"/>
            <a:ext cx="9720073" cy="4023360"/>
          </a:xfrm>
        </p:spPr>
        <p:txBody>
          <a:bodyPr/>
          <a:lstStyle/>
          <a:p>
            <a:r>
              <a:rPr lang="en-US" dirty="0" smtClean="0"/>
              <a:t>Make </a:t>
            </a:r>
            <a:r>
              <a:rPr lang="en-US" dirty="0" smtClean="0"/>
              <a:t>prototypes!</a:t>
            </a:r>
          </a:p>
          <a:p>
            <a:pPr lvl="1"/>
            <a:r>
              <a:rPr lang="en-US" dirty="0" smtClean="0"/>
              <a:t>Sound familiar? </a:t>
            </a:r>
          </a:p>
          <a:p>
            <a:pPr lvl="1"/>
            <a:endParaRPr lang="en-US" dirty="0"/>
          </a:p>
          <a:p>
            <a:pPr marL="128016" lvl="1" indent="0">
              <a:buNone/>
            </a:pPr>
            <a:endParaRPr lang="en-US" dirty="0" smtClean="0"/>
          </a:p>
        </p:txBody>
      </p:sp>
      <p:pic>
        <p:nvPicPr>
          <p:cNvPr id="6" name="Picture 5" descr="IMG_176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7" r="39295" b="4211"/>
          <a:stretch/>
        </p:blipFill>
        <p:spPr>
          <a:xfrm>
            <a:off x="437922" y="3197024"/>
            <a:ext cx="2300642" cy="2408717"/>
          </a:xfrm>
          <a:prstGeom prst="rect">
            <a:avLst/>
          </a:prstGeom>
        </p:spPr>
      </p:pic>
      <p:pic>
        <p:nvPicPr>
          <p:cNvPr id="7" name="Picture 6" descr="IMG_183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2"/>
          <a:stretch/>
        </p:blipFill>
        <p:spPr>
          <a:xfrm>
            <a:off x="4099900" y="3065641"/>
            <a:ext cx="2113590" cy="2594846"/>
          </a:xfrm>
          <a:prstGeom prst="rect">
            <a:avLst/>
          </a:prstGeom>
        </p:spPr>
      </p:pic>
      <p:pic>
        <p:nvPicPr>
          <p:cNvPr id="8" name="Picture 7" descr="Slide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82" y="2780973"/>
            <a:ext cx="4132454" cy="309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48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good tool? </a:t>
            </a:r>
            <a:r>
              <a:rPr lang="en-US" dirty="0" err="1" smtClean="0"/>
              <a:t>Balsamiq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54" y="1955800"/>
            <a:ext cx="6026553" cy="4518025"/>
          </a:xfrm>
        </p:spPr>
      </p:pic>
    </p:spTree>
    <p:extLst>
      <p:ext uri="{BB962C8B-B14F-4D97-AF65-F5344CB8AC3E}">
        <p14:creationId xmlns:p14="http://schemas.microsoft.com/office/powerpoint/2010/main" val="1628606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</a:t>
            </a:r>
            <a:r>
              <a:rPr lang="en-US" dirty="0" err="1" smtClean="0"/>
              <a:t>Balsamiq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36" y="2286000"/>
            <a:ext cx="8690066" cy="4022725"/>
          </a:xfrm>
        </p:spPr>
      </p:pic>
      <p:sp>
        <p:nvSpPr>
          <p:cNvPr id="5" name="Right Arrow 4"/>
          <p:cNvSpPr/>
          <p:nvPr/>
        </p:nvSpPr>
        <p:spPr>
          <a:xfrm>
            <a:off x="596900" y="4470400"/>
            <a:ext cx="12192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432800" y="4864100"/>
            <a:ext cx="3683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549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Layer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 &amp;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063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ym typeface="Palatino Linotype" charset="0"/>
              </a:rPr>
              <a:t>&lt;Explanation&gt;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04800" indent="-304800">
              <a:spcBef>
                <a:spcPct val="0"/>
              </a:spcBef>
              <a:buFont typeface="Arial" charset="0"/>
              <a:buChar char="•"/>
              <a:defRPr/>
            </a:pPr>
            <a:r>
              <a:rPr lang="en-US" dirty="0" smtClean="0">
                <a:sym typeface="Century Gothic" charset="0"/>
              </a:rPr>
              <a:t>Facebook is a website, written in HTML</a:t>
            </a:r>
          </a:p>
          <a:p>
            <a:pPr marL="304800" indent="-304800">
              <a:buFont typeface="Arial" charset="0"/>
              <a:buChar char="•"/>
              <a:defRPr/>
            </a:pPr>
            <a:r>
              <a:rPr lang="en-US" dirty="0" smtClean="0">
                <a:sym typeface="Century Gothic" charset="0"/>
              </a:rPr>
              <a:t>HTML </a:t>
            </a:r>
            <a:r>
              <a:rPr lang="en-US" dirty="0" smtClean="0">
                <a:latin typeface="Wingdings" charset="2"/>
                <a:ea typeface="Wingdings" charset="2"/>
                <a:cs typeface="Wingdings" charset="2"/>
                <a:sym typeface="Wingdings" charset="2"/>
              </a:rPr>
              <a:t></a:t>
            </a:r>
            <a:r>
              <a:rPr lang="en-US" dirty="0" smtClean="0">
                <a:sym typeface="Century Gothic" charset="0"/>
              </a:rPr>
              <a:t>Hyper Text </a:t>
            </a:r>
            <a:r>
              <a:rPr lang="en-US" b="1" i="1" dirty="0" smtClean="0">
                <a:sym typeface="Century Gothic" charset="0"/>
              </a:rPr>
              <a:t>Mark Up </a:t>
            </a:r>
            <a:r>
              <a:rPr lang="en-US" dirty="0" smtClean="0">
                <a:sym typeface="Century Gothic" charset="0"/>
              </a:rPr>
              <a:t>Language</a:t>
            </a:r>
          </a:p>
          <a:p>
            <a:pPr lvl="1" eaLnBrk="1" hangingPunct="1">
              <a:buFont typeface="Courier New" charset="0"/>
              <a:buChar char="o"/>
              <a:defRPr/>
            </a:pPr>
            <a:r>
              <a:rPr lang="en-US" dirty="0" smtClean="0">
                <a:sym typeface="Century Gothic" charset="0"/>
              </a:rPr>
              <a:t> What </a:t>
            </a:r>
            <a:r>
              <a:rPr lang="en-US" dirty="0" smtClean="0">
                <a:sym typeface="Century Gothic" charset="0"/>
              </a:rPr>
              <a:t>is a mark up language? </a:t>
            </a:r>
          </a:p>
          <a:p>
            <a:pPr lvl="1" eaLnBrk="1" hangingPunct="1">
              <a:buFont typeface="Courier New" charset="0"/>
              <a:buChar char="o"/>
              <a:defRPr/>
            </a:pPr>
            <a:r>
              <a:rPr lang="en-US" dirty="0" smtClean="0">
                <a:sym typeface="Century Gothic" charset="0"/>
              </a:rPr>
              <a:t> Are </a:t>
            </a:r>
            <a:r>
              <a:rPr lang="en-US" dirty="0" smtClean="0">
                <a:sym typeface="Century Gothic" charset="0"/>
              </a:rPr>
              <a:t>there others? </a:t>
            </a:r>
          </a:p>
          <a:p>
            <a:pPr marL="0" indent="0">
              <a:buNone/>
              <a:defRPr/>
            </a:pPr>
            <a:r>
              <a:rPr lang="en-US" dirty="0" smtClean="0">
                <a:sym typeface="Century Gothic" charset="0"/>
              </a:rPr>
              <a:t/>
            </a:r>
            <a:br>
              <a:rPr lang="en-US" dirty="0" smtClean="0">
                <a:sym typeface="Century Gothic" charset="0"/>
              </a:rPr>
            </a:br>
            <a:r>
              <a:rPr lang="en-US" dirty="0" smtClean="0">
                <a:sym typeface="Century Gothic" charset="0"/>
              </a:rPr>
              <a:t>	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/>
          <a:srcRect t="19858"/>
          <a:stretch>
            <a:fillRect/>
          </a:stretch>
        </p:blipFill>
        <p:spPr bwMode="auto">
          <a:xfrm>
            <a:off x="6431694" y="2153484"/>
            <a:ext cx="5276850" cy="2901950"/>
          </a:xfrm>
          <a:prstGeom prst="rect">
            <a:avLst/>
          </a:prstGeom>
          <a:noFill/>
          <a:ln>
            <a:noFill/>
          </a:ln>
          <a:effectLst>
            <a:outerShdw blurRad="63500" dist="38099" dir="54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65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ym typeface="Palatino Linotype" charset="0"/>
              </a:rPr>
              <a:t>&lt;First Try&gt;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489200" y="1676400"/>
            <a:ext cx="7213600" cy="45989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dirty="0">
                <a:sym typeface="Century Gothic" charset="0"/>
              </a:rPr>
              <a:t>&lt;html&gt;</a:t>
            </a:r>
          </a:p>
          <a:p>
            <a:pPr marL="0" indent="0">
              <a:buNone/>
              <a:defRPr/>
            </a:pPr>
            <a:r>
              <a:rPr lang="en-US" sz="2000" dirty="0">
                <a:sym typeface="Century Gothic" charset="0"/>
              </a:rPr>
              <a:t>	&lt;head&gt;</a:t>
            </a:r>
          </a:p>
          <a:p>
            <a:pPr marL="0" indent="0">
              <a:buNone/>
              <a:defRPr/>
            </a:pPr>
            <a:r>
              <a:rPr lang="en-US" sz="2000" dirty="0">
                <a:sym typeface="Century Gothic" charset="0"/>
              </a:rPr>
              <a:t>		&lt;title&gt; Danny’s Academic  Website&lt;/title&gt;</a:t>
            </a:r>
          </a:p>
          <a:p>
            <a:pPr marL="0" indent="0">
              <a:buNone/>
              <a:defRPr/>
            </a:pPr>
            <a:r>
              <a:rPr lang="en-US" sz="2000" dirty="0">
                <a:sym typeface="Century Gothic" charset="0"/>
              </a:rPr>
              <a:t>	&lt;/head&gt;</a:t>
            </a:r>
          </a:p>
          <a:p>
            <a:pPr eaLnBrk="1" hangingPunct="1">
              <a:buFont typeface="Arial" charset="0"/>
              <a:buChar char="•"/>
              <a:defRPr/>
            </a:pPr>
            <a:endParaRPr lang="en-US" sz="2000" dirty="0">
              <a:sym typeface="Century Gothic" charset="0"/>
            </a:endParaRPr>
          </a:p>
          <a:p>
            <a:pPr marL="0" indent="0">
              <a:buNone/>
              <a:defRPr/>
            </a:pPr>
            <a:r>
              <a:rPr lang="en-US" sz="2000" dirty="0">
                <a:sym typeface="Century Gothic" charset="0"/>
              </a:rPr>
              <a:t>	&lt;body&gt;</a:t>
            </a:r>
          </a:p>
          <a:p>
            <a:pPr marL="0" indent="0">
              <a:buNone/>
              <a:defRPr/>
            </a:pPr>
            <a:r>
              <a:rPr lang="en-US" sz="2000" dirty="0">
                <a:sym typeface="Century Gothic" charset="0"/>
              </a:rPr>
              <a:t>		&lt;p&gt; Hello World! &lt;/p&gt;</a:t>
            </a:r>
          </a:p>
          <a:p>
            <a:pPr marL="0" indent="0">
              <a:buNone/>
              <a:defRPr/>
            </a:pPr>
            <a:r>
              <a:rPr lang="en-US" sz="2000" dirty="0">
                <a:sym typeface="Century Gothic" charset="0"/>
              </a:rPr>
              <a:t>	&lt;/body&gt;</a:t>
            </a:r>
          </a:p>
          <a:p>
            <a:pPr marL="0" indent="0">
              <a:buNone/>
              <a:defRPr/>
            </a:pPr>
            <a:r>
              <a:rPr lang="en-US" sz="2000" dirty="0">
                <a:sym typeface="Century Gothic" charset="0"/>
              </a:rPr>
              <a:t>&lt;/html&gt;</a:t>
            </a:r>
          </a:p>
        </p:txBody>
      </p:sp>
      <p:sp>
        <p:nvSpPr>
          <p:cNvPr id="10246" name="Rectangle 5"/>
          <p:cNvSpPr>
            <a:spLocks/>
          </p:cNvSpPr>
          <p:nvPr/>
        </p:nvSpPr>
        <p:spPr bwMode="auto">
          <a:xfrm>
            <a:off x="2146300" y="5537200"/>
            <a:ext cx="85217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spcBef>
                <a:spcPts val="575"/>
              </a:spcBef>
            </a:pPr>
            <a:r>
              <a:rPr lang="en-US" sz="2000">
                <a:solidFill>
                  <a:srgbClr val="7F7F7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rPr>
              <a:t>Is this exact spacing necessary? Not necessary, but</a:t>
            </a:r>
            <a:r>
              <a:rPr lang="en-US" sz="2000" b="1">
                <a:solidFill>
                  <a:srgbClr val="7F7F7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rPr>
              <a:t> highly recommended</a:t>
            </a:r>
            <a:r>
              <a:rPr lang="en-US" sz="2000">
                <a:solidFill>
                  <a:srgbClr val="7F7F7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rPr>
              <a:t> for readability.</a:t>
            </a:r>
          </a:p>
          <a:p>
            <a:pPr eaLnBrk="1" hangingPunct="1">
              <a:spcBef>
                <a:spcPts val="575"/>
              </a:spcBef>
            </a:pPr>
            <a:endParaRPr lang="en-US" sz="2000">
              <a:solidFill>
                <a:srgbClr val="7F7F7F"/>
              </a:solidFill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  <a:sym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64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ym typeface="Palatino Linotype" charset="0"/>
              </a:rPr>
              <a:t>&lt;A closer look&gt;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22600" y="1819275"/>
            <a:ext cx="7213600" cy="45989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b="1" dirty="0">
                <a:sym typeface="Century Gothic" charset="0"/>
              </a:rPr>
              <a:t>&lt;html&gt;</a:t>
            </a:r>
            <a:endParaRPr lang="en-US" sz="2000" b="1" dirty="0">
              <a:ea typeface="ヒラギノ明朝 ProN W6" charset="0"/>
              <a:cs typeface="ヒラギノ明朝 ProN W6" charset="0"/>
              <a:sym typeface="Century Gothic" charset="0"/>
            </a:endParaRPr>
          </a:p>
          <a:p>
            <a:pPr marL="0" indent="0">
              <a:buNone/>
              <a:defRPr/>
            </a:pPr>
            <a:r>
              <a:rPr lang="en-US" sz="2000" dirty="0">
                <a:sym typeface="Century Gothic" charset="0"/>
              </a:rPr>
              <a:t>	</a:t>
            </a:r>
            <a:r>
              <a:rPr lang="en-US" sz="2000" b="1" dirty="0">
                <a:sym typeface="Century Gothic" charset="0"/>
              </a:rPr>
              <a:t>&lt;head&gt;</a:t>
            </a:r>
            <a:endParaRPr lang="en-US" sz="2000" b="1" dirty="0">
              <a:ea typeface="ヒラギノ明朝 ProN W6" charset="0"/>
              <a:cs typeface="ヒラギノ明朝 ProN W6" charset="0"/>
              <a:sym typeface="Century Gothic" charset="0"/>
            </a:endParaRPr>
          </a:p>
          <a:p>
            <a:pPr marL="0" indent="0">
              <a:buNone/>
              <a:defRPr/>
            </a:pPr>
            <a:r>
              <a:rPr lang="en-US" sz="2000" dirty="0">
                <a:sym typeface="Century Gothic" charset="0"/>
              </a:rPr>
              <a:t>		</a:t>
            </a:r>
            <a:r>
              <a:rPr lang="en-US" sz="2000" b="1" dirty="0">
                <a:sym typeface="Century Gothic" charset="0"/>
              </a:rPr>
              <a:t>&lt;title&gt;</a:t>
            </a:r>
            <a:r>
              <a:rPr lang="en-US" sz="2000" dirty="0">
                <a:sym typeface="Century Gothic" charset="0"/>
              </a:rPr>
              <a:t> Danny’s Academic  Website</a:t>
            </a:r>
            <a:r>
              <a:rPr lang="en-US" sz="2000" b="1" dirty="0">
                <a:sym typeface="Century Gothic" charset="0"/>
              </a:rPr>
              <a:t>&lt;/title&gt;</a:t>
            </a:r>
            <a:endParaRPr lang="en-US" sz="2000" dirty="0">
              <a:sym typeface="Century Gothic" charset="0"/>
            </a:endParaRPr>
          </a:p>
          <a:p>
            <a:pPr marL="0" indent="0">
              <a:buNone/>
              <a:defRPr/>
            </a:pPr>
            <a:r>
              <a:rPr lang="en-US" sz="2000" dirty="0">
                <a:sym typeface="Century Gothic" charset="0"/>
              </a:rPr>
              <a:t>	</a:t>
            </a:r>
            <a:r>
              <a:rPr lang="en-US" sz="2000" b="1" dirty="0">
                <a:sym typeface="Century Gothic" charset="0"/>
              </a:rPr>
              <a:t>&lt;/head&gt;</a:t>
            </a:r>
            <a:endParaRPr lang="en-US" sz="2000" dirty="0">
              <a:sym typeface="Century Gothic" charset="0"/>
            </a:endParaRPr>
          </a:p>
          <a:p>
            <a:pPr marL="0" indent="0">
              <a:buNone/>
              <a:defRPr/>
            </a:pPr>
            <a:endParaRPr lang="en-US" sz="2000" dirty="0">
              <a:sym typeface="Century Gothic" charset="0"/>
            </a:endParaRPr>
          </a:p>
          <a:p>
            <a:pPr marL="0" indent="0">
              <a:buNone/>
              <a:defRPr/>
            </a:pPr>
            <a:r>
              <a:rPr lang="en-US" sz="2000" dirty="0">
                <a:sym typeface="Century Gothic" charset="0"/>
              </a:rPr>
              <a:t>	</a:t>
            </a:r>
            <a:r>
              <a:rPr lang="en-US" sz="2000" b="1" dirty="0">
                <a:sym typeface="Century Gothic" charset="0"/>
              </a:rPr>
              <a:t>&lt;body&gt;</a:t>
            </a:r>
            <a:endParaRPr lang="en-US" sz="2000" dirty="0">
              <a:sym typeface="Century Gothic" charset="0"/>
            </a:endParaRPr>
          </a:p>
          <a:p>
            <a:pPr marL="0" indent="0">
              <a:buNone/>
              <a:defRPr/>
            </a:pPr>
            <a:r>
              <a:rPr lang="en-US" sz="2000" dirty="0">
                <a:sym typeface="Century Gothic" charset="0"/>
              </a:rPr>
              <a:t>		</a:t>
            </a:r>
            <a:r>
              <a:rPr lang="en-US" sz="2000" b="1" dirty="0">
                <a:sym typeface="Century Gothic" charset="0"/>
              </a:rPr>
              <a:t>&lt;p&gt;</a:t>
            </a:r>
            <a:r>
              <a:rPr lang="en-US" sz="2000" dirty="0">
                <a:sym typeface="Century Gothic" charset="0"/>
              </a:rPr>
              <a:t> Hello World! </a:t>
            </a:r>
            <a:r>
              <a:rPr lang="en-US" sz="2000" b="1" dirty="0">
                <a:sym typeface="Century Gothic" charset="0"/>
              </a:rPr>
              <a:t>&lt;/p&gt;</a:t>
            </a:r>
            <a:endParaRPr lang="en-US" sz="2000" dirty="0">
              <a:sym typeface="Century Gothic" charset="0"/>
            </a:endParaRPr>
          </a:p>
          <a:p>
            <a:pPr marL="0" indent="0">
              <a:buNone/>
              <a:defRPr/>
            </a:pPr>
            <a:r>
              <a:rPr lang="en-US" sz="2000" dirty="0">
                <a:sym typeface="Century Gothic" charset="0"/>
              </a:rPr>
              <a:t>	</a:t>
            </a:r>
            <a:r>
              <a:rPr lang="en-US" sz="2000" b="1" dirty="0">
                <a:sym typeface="Century Gothic" charset="0"/>
              </a:rPr>
              <a:t>&lt;/body&gt;</a:t>
            </a:r>
            <a:endParaRPr lang="en-US" sz="2000" dirty="0">
              <a:sym typeface="Century Gothic" charset="0"/>
            </a:endParaRPr>
          </a:p>
          <a:p>
            <a:pPr marL="0" indent="0">
              <a:buNone/>
              <a:defRPr/>
            </a:pPr>
            <a:r>
              <a:rPr lang="en-US" sz="2000" b="1" dirty="0">
                <a:sym typeface="Century Gothic" charset="0"/>
              </a:rPr>
              <a:t>&lt;/html&gt;</a:t>
            </a:r>
            <a:endParaRPr lang="en-US" sz="2000" b="1" dirty="0">
              <a:ea typeface="ヒラギノ明朝 ProN W6" charset="0"/>
              <a:cs typeface="ヒラギノ明朝 ProN W6" charset="0"/>
              <a:sym typeface="Century Gothic" charset="0"/>
            </a:endParaRPr>
          </a:p>
          <a:p>
            <a:pPr eaLnBrk="1" hangingPunct="1">
              <a:buFont typeface="Arial" charset="0"/>
              <a:buChar char="•"/>
              <a:defRPr/>
            </a:pPr>
            <a:endParaRPr lang="en-US" sz="2000" b="1" dirty="0">
              <a:ea typeface="ヒラギノ明朝 ProN W6" charset="0"/>
              <a:cs typeface="ヒラギノ明朝 ProN W6" charset="0"/>
              <a:sym typeface="Century Gothic" charset="0"/>
            </a:endParaRPr>
          </a:p>
        </p:txBody>
      </p:sp>
      <p:grpSp>
        <p:nvGrpSpPr>
          <p:cNvPr id="11270" name="Group 8"/>
          <p:cNvGrpSpPr>
            <a:grpSpLocks/>
          </p:cNvGrpSpPr>
          <p:nvPr/>
        </p:nvGrpSpPr>
        <p:grpSpPr bwMode="auto">
          <a:xfrm>
            <a:off x="2857501" y="2017714"/>
            <a:ext cx="155575" cy="3024187"/>
            <a:chOff x="0" y="0"/>
            <a:chExt cx="98" cy="1904"/>
          </a:xfrm>
        </p:grpSpPr>
        <p:sp>
          <p:nvSpPr>
            <p:cNvPr id="11293" name="Line 5"/>
            <p:cNvSpPr>
              <a:spLocks noChangeShapeType="1"/>
            </p:cNvSpPr>
            <p:nvPr/>
          </p:nvSpPr>
          <p:spPr bwMode="auto">
            <a:xfrm flipH="1">
              <a:off x="0" y="0"/>
              <a:ext cx="0" cy="1903"/>
            </a:xfrm>
            <a:prstGeom prst="line">
              <a:avLst/>
            </a:prstGeom>
            <a:noFill/>
            <a:ln w="12700">
              <a:solidFill>
                <a:srgbClr val="FF271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94" name="Line 6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98" cy="0"/>
            </a:xfrm>
            <a:prstGeom prst="line">
              <a:avLst/>
            </a:prstGeom>
            <a:noFill/>
            <a:ln w="12700">
              <a:solidFill>
                <a:srgbClr val="FF271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95" name="Line 7"/>
            <p:cNvSpPr>
              <a:spLocks noChangeShapeType="1"/>
            </p:cNvSpPr>
            <p:nvPr/>
          </p:nvSpPr>
          <p:spPr bwMode="auto">
            <a:xfrm rot="10800000" flipH="1">
              <a:off x="0" y="1904"/>
              <a:ext cx="98" cy="0"/>
            </a:xfrm>
            <a:prstGeom prst="line">
              <a:avLst/>
            </a:prstGeom>
            <a:noFill/>
            <a:ln w="12700">
              <a:solidFill>
                <a:srgbClr val="FF271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1271" name="Group 12"/>
          <p:cNvGrpSpPr>
            <a:grpSpLocks/>
          </p:cNvGrpSpPr>
          <p:nvPr/>
        </p:nvGrpSpPr>
        <p:grpSpPr bwMode="auto">
          <a:xfrm>
            <a:off x="3849688" y="2400300"/>
            <a:ext cx="76200" cy="736600"/>
            <a:chOff x="0" y="0"/>
            <a:chExt cx="48" cy="464"/>
          </a:xfrm>
        </p:grpSpPr>
        <p:sp>
          <p:nvSpPr>
            <p:cNvPr id="11290" name="Line 9"/>
            <p:cNvSpPr>
              <a:spLocks noChangeShapeType="1"/>
            </p:cNvSpPr>
            <p:nvPr/>
          </p:nvSpPr>
          <p:spPr bwMode="auto">
            <a:xfrm flipH="1">
              <a:off x="0" y="0"/>
              <a:ext cx="0" cy="463"/>
            </a:xfrm>
            <a:prstGeom prst="line">
              <a:avLst/>
            </a:prstGeom>
            <a:noFill/>
            <a:ln w="12700">
              <a:solidFill>
                <a:srgbClr val="FF271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91" name="Line 10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48" cy="0"/>
            </a:xfrm>
            <a:prstGeom prst="line">
              <a:avLst/>
            </a:prstGeom>
            <a:noFill/>
            <a:ln w="12700">
              <a:solidFill>
                <a:srgbClr val="FF271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92" name="Line 11"/>
            <p:cNvSpPr>
              <a:spLocks noChangeShapeType="1"/>
            </p:cNvSpPr>
            <p:nvPr/>
          </p:nvSpPr>
          <p:spPr bwMode="auto">
            <a:xfrm rot="10800000" flipH="1">
              <a:off x="0" y="463"/>
              <a:ext cx="48" cy="0"/>
            </a:xfrm>
            <a:prstGeom prst="line">
              <a:avLst/>
            </a:prstGeom>
            <a:noFill/>
            <a:ln w="12700">
              <a:solidFill>
                <a:srgbClr val="FF271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1272" name="Group 16"/>
          <p:cNvGrpSpPr>
            <a:grpSpLocks/>
          </p:cNvGrpSpPr>
          <p:nvPr/>
        </p:nvGrpSpPr>
        <p:grpSpPr bwMode="auto">
          <a:xfrm>
            <a:off x="3848100" y="3937000"/>
            <a:ext cx="76200" cy="762000"/>
            <a:chOff x="0" y="0"/>
            <a:chExt cx="48" cy="480"/>
          </a:xfrm>
        </p:grpSpPr>
        <p:sp>
          <p:nvSpPr>
            <p:cNvPr id="11287" name="Line 13"/>
            <p:cNvSpPr>
              <a:spLocks noChangeShapeType="1"/>
            </p:cNvSpPr>
            <p:nvPr/>
          </p:nvSpPr>
          <p:spPr bwMode="auto">
            <a:xfrm flipH="1">
              <a:off x="0" y="0"/>
              <a:ext cx="0" cy="479"/>
            </a:xfrm>
            <a:prstGeom prst="line">
              <a:avLst/>
            </a:prstGeom>
            <a:noFill/>
            <a:ln w="12700">
              <a:solidFill>
                <a:srgbClr val="FF271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88" name="Line 14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48" cy="0"/>
            </a:xfrm>
            <a:prstGeom prst="line">
              <a:avLst/>
            </a:prstGeom>
            <a:noFill/>
            <a:ln w="12700">
              <a:solidFill>
                <a:srgbClr val="FF271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89" name="Line 15"/>
            <p:cNvSpPr>
              <a:spLocks noChangeShapeType="1"/>
            </p:cNvSpPr>
            <p:nvPr/>
          </p:nvSpPr>
          <p:spPr bwMode="auto">
            <a:xfrm rot="10800000" flipH="1">
              <a:off x="0" y="479"/>
              <a:ext cx="48" cy="1"/>
            </a:xfrm>
            <a:prstGeom prst="line">
              <a:avLst/>
            </a:prstGeom>
            <a:noFill/>
            <a:ln w="12700">
              <a:solidFill>
                <a:srgbClr val="FF271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1273" name="Group 20"/>
          <p:cNvGrpSpPr>
            <a:grpSpLocks/>
          </p:cNvGrpSpPr>
          <p:nvPr/>
        </p:nvGrpSpPr>
        <p:grpSpPr bwMode="auto">
          <a:xfrm rot="5400000">
            <a:off x="7410450" y="373063"/>
            <a:ext cx="88900" cy="4330700"/>
            <a:chOff x="0" y="0"/>
            <a:chExt cx="56" cy="2728"/>
          </a:xfrm>
        </p:grpSpPr>
        <p:sp>
          <p:nvSpPr>
            <p:cNvPr id="11284" name="Line 17"/>
            <p:cNvSpPr>
              <a:spLocks noChangeShapeType="1"/>
            </p:cNvSpPr>
            <p:nvPr/>
          </p:nvSpPr>
          <p:spPr bwMode="auto">
            <a:xfrm flipH="1">
              <a:off x="0" y="0"/>
              <a:ext cx="0" cy="2727"/>
            </a:xfrm>
            <a:prstGeom prst="line">
              <a:avLst/>
            </a:prstGeom>
            <a:noFill/>
            <a:ln w="12700">
              <a:solidFill>
                <a:srgbClr val="FF271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85" name="Line 18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56" cy="0"/>
            </a:xfrm>
            <a:prstGeom prst="line">
              <a:avLst/>
            </a:prstGeom>
            <a:noFill/>
            <a:ln w="12700">
              <a:solidFill>
                <a:srgbClr val="FF271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86" name="Line 19"/>
            <p:cNvSpPr>
              <a:spLocks noChangeShapeType="1"/>
            </p:cNvSpPr>
            <p:nvPr/>
          </p:nvSpPr>
          <p:spPr bwMode="auto">
            <a:xfrm rot="10800000" flipH="1">
              <a:off x="0" y="2728"/>
              <a:ext cx="56" cy="0"/>
            </a:xfrm>
            <a:prstGeom prst="line">
              <a:avLst/>
            </a:prstGeom>
            <a:noFill/>
            <a:ln w="12700">
              <a:solidFill>
                <a:srgbClr val="FF271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1274" name="Group 24"/>
          <p:cNvGrpSpPr>
            <a:grpSpLocks/>
          </p:cNvGrpSpPr>
          <p:nvPr/>
        </p:nvGrpSpPr>
        <p:grpSpPr bwMode="auto">
          <a:xfrm rot="5400000">
            <a:off x="6165850" y="3041650"/>
            <a:ext cx="101600" cy="2146300"/>
            <a:chOff x="0" y="0"/>
            <a:chExt cx="64" cy="1352"/>
          </a:xfrm>
        </p:grpSpPr>
        <p:sp>
          <p:nvSpPr>
            <p:cNvPr id="11281" name="Line 21"/>
            <p:cNvSpPr>
              <a:spLocks noChangeShapeType="1"/>
            </p:cNvSpPr>
            <p:nvPr/>
          </p:nvSpPr>
          <p:spPr bwMode="auto">
            <a:xfrm flipH="1">
              <a:off x="0" y="0"/>
              <a:ext cx="0" cy="1351"/>
            </a:xfrm>
            <a:prstGeom prst="line">
              <a:avLst/>
            </a:prstGeom>
            <a:noFill/>
            <a:ln w="12700">
              <a:solidFill>
                <a:srgbClr val="FF271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82" name="Line 22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64" cy="0"/>
            </a:xfrm>
            <a:prstGeom prst="line">
              <a:avLst/>
            </a:prstGeom>
            <a:noFill/>
            <a:ln w="12700">
              <a:solidFill>
                <a:srgbClr val="FF271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83" name="Line 23"/>
            <p:cNvSpPr>
              <a:spLocks noChangeShapeType="1"/>
            </p:cNvSpPr>
            <p:nvPr/>
          </p:nvSpPr>
          <p:spPr bwMode="auto">
            <a:xfrm rot="10800000" flipH="1">
              <a:off x="0" y="1351"/>
              <a:ext cx="64" cy="0"/>
            </a:xfrm>
            <a:prstGeom prst="line">
              <a:avLst/>
            </a:prstGeom>
            <a:noFill/>
            <a:ln w="12700">
              <a:solidFill>
                <a:srgbClr val="FF271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1275" name="Rectangle 25"/>
          <p:cNvSpPr>
            <a:spLocks/>
          </p:cNvSpPr>
          <p:nvPr/>
        </p:nvSpPr>
        <p:spPr bwMode="auto">
          <a:xfrm>
            <a:off x="1663700" y="2895600"/>
            <a:ext cx="11301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spcBef>
                <a:spcPts val="575"/>
              </a:spcBef>
            </a:pPr>
            <a:r>
              <a:rPr lang="en-US" sz="1200">
                <a:solidFill>
                  <a:srgbClr val="7F7F7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rPr>
              <a:t>The following</a:t>
            </a:r>
          </a:p>
          <a:p>
            <a:pPr eaLnBrk="1" hangingPunct="1">
              <a:spcBef>
                <a:spcPts val="575"/>
              </a:spcBef>
            </a:pPr>
            <a:r>
              <a:rPr lang="en-US" sz="1200">
                <a:solidFill>
                  <a:srgbClr val="7F7F7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rPr>
              <a:t>text is going to </a:t>
            </a:r>
          </a:p>
          <a:p>
            <a:pPr eaLnBrk="1" hangingPunct="1">
              <a:spcBef>
                <a:spcPts val="575"/>
              </a:spcBef>
            </a:pPr>
            <a:r>
              <a:rPr lang="en-US" sz="1200">
                <a:solidFill>
                  <a:srgbClr val="7F7F7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rPr>
              <a:t>be HTML</a:t>
            </a:r>
          </a:p>
        </p:txBody>
      </p:sp>
      <p:sp>
        <p:nvSpPr>
          <p:cNvPr id="11276" name="Rectangle 26"/>
          <p:cNvSpPr>
            <a:spLocks/>
          </p:cNvSpPr>
          <p:nvPr/>
        </p:nvSpPr>
        <p:spPr bwMode="auto">
          <a:xfrm>
            <a:off x="3263900" y="2540000"/>
            <a:ext cx="647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spcBef>
                <a:spcPts val="575"/>
              </a:spcBef>
            </a:pPr>
            <a:r>
              <a:rPr lang="en-US" sz="1200">
                <a:solidFill>
                  <a:srgbClr val="7F7F7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rPr>
              <a:t>Do this first</a:t>
            </a:r>
          </a:p>
        </p:txBody>
      </p:sp>
      <p:sp>
        <p:nvSpPr>
          <p:cNvPr id="11277" name="Rectangle 27"/>
          <p:cNvSpPr>
            <a:spLocks/>
          </p:cNvSpPr>
          <p:nvPr/>
        </p:nvSpPr>
        <p:spPr bwMode="auto">
          <a:xfrm>
            <a:off x="5715000" y="2171700"/>
            <a:ext cx="34798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spcBef>
                <a:spcPts val="575"/>
              </a:spcBef>
            </a:pPr>
            <a:r>
              <a:rPr lang="en-US" sz="1200">
                <a:solidFill>
                  <a:srgbClr val="7F7F7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rPr>
              <a:t>Set the title of the page to the following text</a:t>
            </a:r>
          </a:p>
        </p:txBody>
      </p:sp>
      <p:sp>
        <p:nvSpPr>
          <p:cNvPr id="11278" name="Rectangle 28"/>
          <p:cNvSpPr>
            <a:spLocks/>
          </p:cNvSpPr>
          <p:nvPr/>
        </p:nvSpPr>
        <p:spPr bwMode="auto">
          <a:xfrm>
            <a:off x="5168900" y="3568700"/>
            <a:ext cx="215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spcBef>
                <a:spcPts val="575"/>
              </a:spcBef>
            </a:pPr>
            <a:r>
              <a:rPr lang="en-US" sz="1200">
                <a:solidFill>
                  <a:srgbClr val="7F7F7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rPr>
              <a:t>Create a paragraph and put the following text in it</a:t>
            </a:r>
          </a:p>
        </p:txBody>
      </p:sp>
      <p:sp>
        <p:nvSpPr>
          <p:cNvPr id="11279" name="Rectangle 29"/>
          <p:cNvSpPr>
            <a:spLocks/>
          </p:cNvSpPr>
          <p:nvPr/>
        </p:nvSpPr>
        <p:spPr bwMode="auto">
          <a:xfrm>
            <a:off x="2895600" y="4064000"/>
            <a:ext cx="1003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spcBef>
                <a:spcPts val="575"/>
              </a:spcBef>
            </a:pPr>
            <a:r>
              <a:rPr lang="en-US" sz="1200" dirty="0">
                <a:solidFill>
                  <a:srgbClr val="7F7F7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rPr>
              <a:t>The "body" of the page</a:t>
            </a:r>
          </a:p>
        </p:txBody>
      </p:sp>
      <p:sp>
        <p:nvSpPr>
          <p:cNvPr id="11280" name="Rectangle 30"/>
          <p:cNvSpPr>
            <a:spLocks/>
          </p:cNvSpPr>
          <p:nvPr/>
        </p:nvSpPr>
        <p:spPr bwMode="auto">
          <a:xfrm>
            <a:off x="2019300" y="5805424"/>
            <a:ext cx="85217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spcBef>
                <a:spcPts val="575"/>
              </a:spcBef>
            </a:pPr>
            <a:r>
              <a:rPr lang="en-US" sz="2000" dirty="0">
                <a:solidFill>
                  <a:srgbClr val="7F7F7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rPr>
              <a:t>These tags allow you, the developers, to format and tailor your pages exactly as you imagine them.</a:t>
            </a:r>
          </a:p>
        </p:txBody>
      </p:sp>
    </p:spTree>
    <p:extLst>
      <p:ext uri="{BB962C8B-B14F-4D97-AF65-F5344CB8AC3E}">
        <p14:creationId xmlns:p14="http://schemas.microsoft.com/office/powerpoint/2010/main" val="116602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Oval 1"/>
          <p:cNvSpPr>
            <a:spLocks/>
          </p:cNvSpPr>
          <p:nvPr/>
        </p:nvSpPr>
        <p:spPr bwMode="auto">
          <a:xfrm>
            <a:off x="9980614" y="6499225"/>
            <a:ext cx="85725" cy="84138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2291" name="Oval 2"/>
          <p:cNvSpPr>
            <a:spLocks/>
          </p:cNvSpPr>
          <p:nvPr/>
        </p:nvSpPr>
        <p:spPr bwMode="auto">
          <a:xfrm>
            <a:off x="2092325" y="6499225"/>
            <a:ext cx="84138" cy="84138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xfrm>
            <a:off x="1981200" y="-12700"/>
            <a:ext cx="8229600" cy="1600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ym typeface="Palatino Linotype" charset="0"/>
              </a:rPr>
              <a:t>&lt;Split Screen&gt;</a:t>
            </a:r>
          </a:p>
        </p:txBody>
      </p:sp>
      <p:pic>
        <p:nvPicPr>
          <p:cNvPr id="1229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65276"/>
            <a:ext cx="9144000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9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ym typeface="Palatino Linotype" charset="0"/>
              </a:rPr>
              <a:t>&lt;Attributes&gt;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dirty="0" smtClean="0">
                <a:sym typeface="Century Gothic" charset="0"/>
              </a:rPr>
              <a:t>What if I want my text to be blue? </a:t>
            </a:r>
          </a:p>
          <a:p>
            <a:pPr lvl="1" eaLnBrk="1" hangingPunct="1">
              <a:buFont typeface="Courier New" charset="0"/>
              <a:buChar char="o"/>
              <a:defRPr/>
            </a:pPr>
            <a:r>
              <a:rPr lang="en-US" dirty="0" smtClean="0">
                <a:sym typeface="Century Gothic" charset="0"/>
              </a:rPr>
              <a:t>Must use style attribute:</a:t>
            </a:r>
          </a:p>
          <a:p>
            <a:pPr marL="419100" lvl="1" indent="0" algn="ctr">
              <a:buNone/>
              <a:defRPr/>
            </a:pPr>
            <a:r>
              <a:rPr lang="en-US" sz="2400" b="1" dirty="0" smtClean="0">
                <a:sym typeface="Century Gothic" charset="0"/>
              </a:rPr>
              <a:t>&lt;</a:t>
            </a:r>
            <a:r>
              <a:rPr lang="en-US" sz="2400" b="1" dirty="0">
                <a:sym typeface="Century Gothic" charset="0"/>
              </a:rPr>
              <a:t>p style="</a:t>
            </a:r>
            <a:r>
              <a:rPr lang="en-US" sz="2400" b="1" dirty="0" err="1">
                <a:sym typeface="Century Gothic" charset="0"/>
              </a:rPr>
              <a:t>color:blue</a:t>
            </a:r>
            <a:r>
              <a:rPr lang="en-US" sz="2400" b="1" dirty="0">
                <a:sym typeface="Century Gothic" charset="0"/>
              </a:rPr>
              <a:t>;"&gt;</a:t>
            </a:r>
            <a:r>
              <a:rPr lang="en-US" sz="2400" dirty="0">
                <a:sym typeface="Century Gothic" charset="0"/>
              </a:rPr>
              <a:t> Hello World! </a:t>
            </a:r>
            <a:r>
              <a:rPr lang="en-US" sz="2400" b="1" dirty="0">
                <a:sym typeface="Century Gothic" charset="0"/>
              </a:rPr>
              <a:t>&lt;/p&gt;</a:t>
            </a:r>
            <a:endParaRPr lang="en-US" dirty="0" smtClean="0">
              <a:sym typeface="Century Gothic" charset="0"/>
            </a:endParaRPr>
          </a:p>
          <a:p>
            <a:pPr lvl="1" eaLnBrk="1" hangingPunct="1">
              <a:buFont typeface="Courier New" charset="0"/>
              <a:buChar char="o"/>
              <a:defRPr/>
            </a:pPr>
            <a:endParaRPr lang="en-US" dirty="0" smtClean="0">
              <a:sym typeface="Century Gothic" charset="0"/>
            </a:endParaRPr>
          </a:p>
          <a:p>
            <a:pPr lvl="1" eaLnBrk="1" hangingPunct="1">
              <a:buFont typeface="Courier New" charset="0"/>
              <a:buChar char="o"/>
              <a:defRPr/>
            </a:pPr>
            <a:endParaRPr lang="en-US" dirty="0" smtClean="0">
              <a:sym typeface="Century Gothic" charset="0"/>
            </a:endParaRPr>
          </a:p>
          <a:p>
            <a:pPr lvl="1" eaLnBrk="1" hangingPunct="1">
              <a:buFont typeface="Courier New" charset="0"/>
              <a:buChar char="o"/>
              <a:defRPr/>
            </a:pPr>
            <a:r>
              <a:rPr lang="en-US" dirty="0" smtClean="0">
                <a:sym typeface="Century Gothic" charset="0"/>
              </a:rPr>
              <a:t>How many attributes are there? </a:t>
            </a:r>
          </a:p>
          <a:p>
            <a:pPr lvl="2" eaLnBrk="1" hangingPunct="1">
              <a:buFont typeface="Arial" charset="0"/>
              <a:buChar char="•"/>
              <a:defRPr/>
            </a:pPr>
            <a:r>
              <a:rPr lang="en-US" dirty="0" smtClean="0">
                <a:sym typeface="Century Gothic" charset="0"/>
              </a:rPr>
              <a:t>HTML5 Global Attribute Table:</a:t>
            </a:r>
          </a:p>
        </p:txBody>
      </p:sp>
      <p:grpSp>
        <p:nvGrpSpPr>
          <p:cNvPr id="13317" name="Group 24"/>
          <p:cNvGrpSpPr>
            <a:grpSpLocks/>
          </p:cNvGrpSpPr>
          <p:nvPr/>
        </p:nvGrpSpPr>
        <p:grpSpPr bwMode="auto">
          <a:xfrm rot="5400000" flipH="1">
            <a:off x="4849847" y="2227102"/>
            <a:ext cx="189484" cy="2330138"/>
            <a:chOff x="0" y="0"/>
            <a:chExt cx="64" cy="1352"/>
          </a:xfrm>
        </p:grpSpPr>
        <p:sp>
          <p:nvSpPr>
            <p:cNvPr id="13369" name="Line 21"/>
            <p:cNvSpPr>
              <a:spLocks noChangeShapeType="1"/>
            </p:cNvSpPr>
            <p:nvPr/>
          </p:nvSpPr>
          <p:spPr bwMode="auto">
            <a:xfrm flipH="1">
              <a:off x="0" y="0"/>
              <a:ext cx="0" cy="1351"/>
            </a:xfrm>
            <a:prstGeom prst="line">
              <a:avLst/>
            </a:prstGeom>
            <a:noFill/>
            <a:ln w="12700">
              <a:solidFill>
                <a:srgbClr val="FF271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370" name="Line 22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64" cy="0"/>
            </a:xfrm>
            <a:prstGeom prst="line">
              <a:avLst/>
            </a:prstGeom>
            <a:noFill/>
            <a:ln w="12700">
              <a:solidFill>
                <a:srgbClr val="FF271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371" name="Line 23"/>
            <p:cNvSpPr>
              <a:spLocks noChangeShapeType="1"/>
            </p:cNvSpPr>
            <p:nvPr/>
          </p:nvSpPr>
          <p:spPr bwMode="auto">
            <a:xfrm rot="10800000" flipH="1">
              <a:off x="0" y="1351"/>
              <a:ext cx="64" cy="0"/>
            </a:xfrm>
            <a:prstGeom prst="line">
              <a:avLst/>
            </a:prstGeom>
            <a:noFill/>
            <a:ln w="12700">
              <a:solidFill>
                <a:srgbClr val="FF271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3318" name="Rectangle 28"/>
          <p:cNvSpPr>
            <a:spLocks/>
          </p:cNvSpPr>
          <p:nvPr/>
        </p:nvSpPr>
        <p:spPr bwMode="auto">
          <a:xfrm>
            <a:off x="3950658" y="3523489"/>
            <a:ext cx="215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spcBef>
                <a:spcPts val="575"/>
              </a:spcBef>
            </a:pPr>
            <a:r>
              <a:rPr lang="en-US" sz="1200" dirty="0">
                <a:solidFill>
                  <a:srgbClr val="7F7F7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rPr>
              <a:t>Changes "style" attribute to contain "</a:t>
            </a:r>
            <a:r>
              <a:rPr lang="en-US" sz="1200" dirty="0" err="1">
                <a:solidFill>
                  <a:srgbClr val="7F7F7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rPr>
              <a:t>color:blue</a:t>
            </a:r>
            <a:r>
              <a:rPr lang="en-US" sz="1200" dirty="0">
                <a:solidFill>
                  <a:srgbClr val="7F7F7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rPr>
              <a:t>"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531727"/>
              </p:ext>
            </p:extLst>
          </p:nvPr>
        </p:nvGraphicFramePr>
        <p:xfrm>
          <a:off x="4632960" y="4099362"/>
          <a:ext cx="6553200" cy="2392404"/>
        </p:xfrm>
        <a:graphic>
          <a:graphicData uri="http://schemas.openxmlformats.org/drawingml/2006/table">
            <a:tbl>
              <a:tblPr/>
              <a:tblGrid>
                <a:gridCol w="1190136"/>
                <a:gridCol w="5363064"/>
              </a:tblGrid>
              <a:tr h="148027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dirty="0">
                          <a:effectLst/>
                          <a:latin typeface="verdana"/>
                        </a:rPr>
                        <a:t>Attribute</a:t>
                      </a: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E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dirty="0">
                          <a:effectLst/>
                          <a:latin typeface="verdana"/>
                        </a:rPr>
                        <a:t>Description</a:t>
                      </a: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ECC"/>
                    </a:solidFill>
                  </a:tcPr>
                </a:tc>
              </a:tr>
              <a:tr h="148027"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solidFill>
                            <a:srgbClr val="900B09"/>
                          </a:solidFill>
                          <a:effectLst/>
                          <a:latin typeface="verdana"/>
                          <a:hlinkClick r:id="rId3"/>
                        </a:rPr>
                        <a:t>accesskey</a:t>
                      </a:r>
                      <a:endParaRPr lang="en-US" sz="800">
                        <a:effectLst/>
                        <a:latin typeface="verdana"/>
                      </a:endParaRP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effectLst/>
                          <a:latin typeface="verdana"/>
                        </a:rPr>
                        <a:t>Specifies a shortcut key to activate/focus an element</a:t>
                      </a: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4708"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solidFill>
                            <a:srgbClr val="900B09"/>
                          </a:solidFill>
                          <a:effectLst/>
                          <a:latin typeface="verdana"/>
                          <a:hlinkClick r:id="rId4"/>
                        </a:rPr>
                        <a:t>class</a:t>
                      </a:r>
                      <a:endParaRPr lang="en-US" sz="800">
                        <a:effectLst/>
                        <a:latin typeface="verdana"/>
                      </a:endParaRP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effectLst/>
                          <a:latin typeface="verdana"/>
                        </a:rPr>
                        <a:t>Specifies one or more classnames for an element (refers to a class in a style sheet)</a:t>
                      </a: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027"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solidFill>
                            <a:srgbClr val="900B09"/>
                          </a:solidFill>
                          <a:effectLst/>
                          <a:latin typeface="verdana"/>
                          <a:hlinkClick r:id="rId5"/>
                        </a:rPr>
                        <a:t>contenteditable</a:t>
                      </a:r>
                      <a:r>
                        <a:rPr lang="en-US" sz="800" b="1">
                          <a:solidFill>
                            <a:srgbClr val="FFFFFF"/>
                          </a:solidFill>
                          <a:effectLst/>
                          <a:latin typeface="verdana"/>
                        </a:rPr>
                        <a:t>New</a:t>
                      </a:r>
                      <a:endParaRPr lang="en-US" sz="800">
                        <a:effectLst/>
                        <a:latin typeface="verdana"/>
                      </a:endParaRP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effectLst/>
                          <a:latin typeface="verdana"/>
                        </a:rPr>
                        <a:t>Specifies whether the content of an element is editable or not</a:t>
                      </a: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9944"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solidFill>
                            <a:srgbClr val="900B09"/>
                          </a:solidFill>
                          <a:effectLst/>
                          <a:latin typeface="verdana"/>
                          <a:hlinkClick r:id="rId6"/>
                        </a:rPr>
                        <a:t>contextmenu</a:t>
                      </a:r>
                      <a:r>
                        <a:rPr lang="en-US" sz="800" b="1">
                          <a:solidFill>
                            <a:srgbClr val="FFFFFF"/>
                          </a:solidFill>
                          <a:effectLst/>
                          <a:latin typeface="verdana"/>
                        </a:rPr>
                        <a:t>New</a:t>
                      </a:r>
                      <a:endParaRPr lang="en-US" sz="800">
                        <a:effectLst/>
                        <a:latin typeface="verdana"/>
                      </a:endParaRP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dirty="0">
                          <a:effectLst/>
                          <a:latin typeface="verdana"/>
                        </a:rPr>
                        <a:t>Specifies a context menu for an element. The context menu appears when a user right-clicks on the element</a:t>
                      </a: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027"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solidFill>
                            <a:srgbClr val="900B09"/>
                          </a:solidFill>
                          <a:effectLst/>
                          <a:latin typeface="verdana"/>
                          <a:hlinkClick r:id="rId7"/>
                        </a:rPr>
                        <a:t>dir</a:t>
                      </a:r>
                      <a:endParaRPr lang="en-US" sz="800">
                        <a:effectLst/>
                        <a:latin typeface="verdana"/>
                      </a:endParaRP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effectLst/>
                          <a:latin typeface="verdana"/>
                        </a:rPr>
                        <a:t>Specifies the text direction for the content in an element</a:t>
                      </a: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027"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solidFill>
                            <a:srgbClr val="900B09"/>
                          </a:solidFill>
                          <a:effectLst/>
                          <a:latin typeface="verdana"/>
                          <a:hlinkClick r:id="rId8"/>
                        </a:rPr>
                        <a:t>draggable</a:t>
                      </a:r>
                      <a:r>
                        <a:rPr lang="en-US" sz="800" b="1">
                          <a:solidFill>
                            <a:srgbClr val="FFFFFF"/>
                          </a:solidFill>
                          <a:effectLst/>
                          <a:latin typeface="verdana"/>
                        </a:rPr>
                        <a:t>New</a:t>
                      </a:r>
                      <a:endParaRPr lang="en-US" sz="800">
                        <a:effectLst/>
                        <a:latin typeface="verdana"/>
                      </a:endParaRP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effectLst/>
                          <a:latin typeface="verdana"/>
                        </a:rPr>
                        <a:t>Specifies whether an element is draggable or not</a:t>
                      </a: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4708"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solidFill>
                            <a:srgbClr val="900B09"/>
                          </a:solidFill>
                          <a:effectLst/>
                          <a:latin typeface="verdana"/>
                          <a:hlinkClick r:id="rId9"/>
                        </a:rPr>
                        <a:t>dropzone</a:t>
                      </a:r>
                      <a:r>
                        <a:rPr lang="en-US" sz="800" b="1">
                          <a:solidFill>
                            <a:srgbClr val="FFFFFF"/>
                          </a:solidFill>
                          <a:effectLst/>
                          <a:latin typeface="verdana"/>
                        </a:rPr>
                        <a:t>New</a:t>
                      </a:r>
                      <a:endParaRPr lang="en-US" sz="800">
                        <a:effectLst/>
                        <a:latin typeface="verdana"/>
                      </a:endParaRP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effectLst/>
                          <a:latin typeface="verdana"/>
                        </a:rPr>
                        <a:t>Specifies whether the dragged data is copied, moved, or linked, when dropped</a:t>
                      </a: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027"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solidFill>
                            <a:srgbClr val="900B09"/>
                          </a:solidFill>
                          <a:effectLst/>
                          <a:latin typeface="verdana"/>
                          <a:hlinkClick r:id="rId10"/>
                        </a:rPr>
                        <a:t>hidden</a:t>
                      </a:r>
                      <a:r>
                        <a:rPr lang="en-US" sz="800" b="1">
                          <a:solidFill>
                            <a:srgbClr val="FFFFFF"/>
                          </a:solidFill>
                          <a:effectLst/>
                          <a:latin typeface="verdana"/>
                        </a:rPr>
                        <a:t>New</a:t>
                      </a:r>
                      <a:endParaRPr lang="en-US" sz="800">
                        <a:effectLst/>
                        <a:latin typeface="verdana"/>
                      </a:endParaRP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effectLst/>
                          <a:latin typeface="verdana"/>
                        </a:rPr>
                        <a:t>Specifies that an element is not yet, or is no longer, relevant</a:t>
                      </a: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027"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solidFill>
                            <a:srgbClr val="900B09"/>
                          </a:solidFill>
                          <a:effectLst/>
                          <a:latin typeface="verdana"/>
                          <a:hlinkClick r:id="rId11"/>
                        </a:rPr>
                        <a:t>id</a:t>
                      </a:r>
                      <a:endParaRPr lang="en-US" sz="800">
                        <a:effectLst/>
                        <a:latin typeface="verdana"/>
                      </a:endParaRP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effectLst/>
                          <a:latin typeface="verdana"/>
                        </a:rPr>
                        <a:t>Specifies a unique id for an element</a:t>
                      </a: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027"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solidFill>
                            <a:srgbClr val="900B09"/>
                          </a:solidFill>
                          <a:effectLst/>
                          <a:latin typeface="verdana"/>
                          <a:hlinkClick r:id="rId12"/>
                        </a:rPr>
                        <a:t>lang</a:t>
                      </a:r>
                      <a:endParaRPr lang="en-US" sz="800">
                        <a:effectLst/>
                        <a:latin typeface="verdana"/>
                      </a:endParaRP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effectLst/>
                          <a:latin typeface="verdana"/>
                        </a:rPr>
                        <a:t>Specifies the language of the element's content</a:t>
                      </a: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4708"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solidFill>
                            <a:srgbClr val="900B09"/>
                          </a:solidFill>
                          <a:effectLst/>
                          <a:latin typeface="verdana"/>
                          <a:hlinkClick r:id="rId13"/>
                        </a:rPr>
                        <a:t>spellcheck</a:t>
                      </a:r>
                      <a:r>
                        <a:rPr lang="en-US" sz="800" b="1">
                          <a:solidFill>
                            <a:srgbClr val="FFFFFF"/>
                          </a:solidFill>
                          <a:effectLst/>
                          <a:latin typeface="verdana"/>
                        </a:rPr>
                        <a:t>New</a:t>
                      </a:r>
                      <a:endParaRPr lang="en-US" sz="800">
                        <a:effectLst/>
                        <a:latin typeface="verdana"/>
                      </a:endParaRP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effectLst/>
                          <a:latin typeface="verdana"/>
                        </a:rPr>
                        <a:t>Specifies whether the element is to have its spelling and grammar checked or not</a:t>
                      </a: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027"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solidFill>
                            <a:srgbClr val="900B09"/>
                          </a:solidFill>
                          <a:effectLst/>
                          <a:latin typeface="verdana"/>
                          <a:hlinkClick r:id="rId14"/>
                        </a:rPr>
                        <a:t>style</a:t>
                      </a:r>
                      <a:endParaRPr lang="en-US" sz="800">
                        <a:effectLst/>
                        <a:latin typeface="verdana"/>
                      </a:endParaRP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effectLst/>
                          <a:latin typeface="verdana"/>
                        </a:rPr>
                        <a:t>Specifies an inline CSS style for an element</a:t>
                      </a: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027"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solidFill>
                            <a:srgbClr val="900B09"/>
                          </a:solidFill>
                          <a:effectLst/>
                          <a:latin typeface="verdana"/>
                          <a:hlinkClick r:id="rId15"/>
                        </a:rPr>
                        <a:t>tabindex</a:t>
                      </a:r>
                      <a:endParaRPr lang="en-US" sz="800">
                        <a:effectLst/>
                        <a:latin typeface="verdana"/>
                      </a:endParaRP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>
                          <a:effectLst/>
                          <a:latin typeface="verdana"/>
                        </a:rPr>
                        <a:t>Specifies the tabbing order of an element</a:t>
                      </a: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8027">
                <a:tc>
                  <a:txBody>
                    <a:bodyPr/>
                    <a:lstStyle/>
                    <a:p>
                      <a:pPr fontAlgn="t"/>
                      <a:r>
                        <a:rPr lang="en-US" sz="800" dirty="0">
                          <a:solidFill>
                            <a:srgbClr val="900B09"/>
                          </a:solidFill>
                          <a:effectLst/>
                          <a:latin typeface="verdana"/>
                          <a:hlinkClick r:id="rId16"/>
                        </a:rPr>
                        <a:t>title</a:t>
                      </a:r>
                      <a:endParaRPr lang="en-US" sz="800" dirty="0">
                        <a:effectLst/>
                        <a:latin typeface="verdana"/>
                      </a:endParaRP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800" dirty="0">
                          <a:effectLst/>
                          <a:latin typeface="verdana"/>
                        </a:rPr>
                        <a:t>Specifies extra information about an </a:t>
                      </a:r>
                      <a:r>
                        <a:rPr lang="en-US" sz="800" dirty="0" err="1">
                          <a:effectLst/>
                          <a:latin typeface="verdana"/>
                        </a:rPr>
                        <a:t>elemen</a:t>
                      </a:r>
                      <a:endParaRPr lang="en-US" sz="800" dirty="0">
                        <a:effectLst/>
                        <a:latin typeface="verdana"/>
                      </a:endParaRPr>
                    </a:p>
                  </a:txBody>
                  <a:tcPr marL="13055" marR="13055" marT="13055" marB="13055">
                    <a:lnL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3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9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68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ym typeface="Palatino Linotype" charset="0"/>
              </a:rPr>
              <a:t>&lt;A Step Further&gt;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if I wanted EVERYTHING with the </a:t>
            </a:r>
            <a:r>
              <a:rPr lang="en-US" b="1" smtClean="0"/>
              <a:t>&lt;p&gt; </a:t>
            </a:r>
            <a:r>
              <a:rPr lang="en-US" smtClean="0"/>
              <a:t>tag to be colored blue? How could I accomplish this? 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2362200" y="2335214"/>
            <a:ext cx="7467600" cy="4598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/>
          <a:lstStyle>
            <a:lvl1pPr marL="342900" indent="-342900" algn="l" rtl="0" fontAlgn="base">
              <a:spcBef>
                <a:spcPts val="6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24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1pPr>
            <a:lvl2pPr marL="704850" indent="-28575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Courier New" charset="0"/>
              <a:buChar char="o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2pPr>
            <a:lvl3pPr marL="11049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3pPr>
            <a:lvl4pPr marL="15621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Courier New" charset="0"/>
              <a:buChar char="o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4pPr>
            <a:lvl5pPr marL="20193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5pPr>
            <a:lvl6pPr marL="24765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6pPr>
            <a:lvl7pPr marL="29337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7pPr>
            <a:lvl8pPr marL="33909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8pPr>
            <a:lvl9pPr marL="38481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9pPr>
          </a:lstStyle>
          <a:p>
            <a:pPr marL="0" indent="0">
              <a:buNone/>
              <a:defRPr/>
            </a:pPr>
            <a:r>
              <a:rPr lang="en-US" sz="2000" b="1" dirty="0"/>
              <a:t>&lt;html&gt;</a:t>
            </a:r>
            <a:endParaRPr lang="en-US" sz="2000" b="1" dirty="0">
              <a:ea typeface="ヒラギノ明朝 ProN W6" charset="0"/>
              <a:cs typeface="ヒラギノ明朝 ProN W6" charset="0"/>
            </a:endParaRPr>
          </a:p>
          <a:p>
            <a:pPr marL="0" indent="0">
              <a:buNone/>
              <a:defRPr/>
            </a:pPr>
            <a:r>
              <a:rPr lang="en-US" sz="2000" dirty="0"/>
              <a:t>	</a:t>
            </a:r>
            <a:r>
              <a:rPr lang="en-US" sz="2000" b="1" dirty="0"/>
              <a:t>&lt;head&gt;</a:t>
            </a:r>
            <a:endParaRPr lang="en-US" sz="2000" b="1" dirty="0">
              <a:ea typeface="ヒラギノ明朝 ProN W6" charset="0"/>
              <a:cs typeface="ヒラギノ明朝 ProN W6" charset="0"/>
            </a:endParaRPr>
          </a:p>
          <a:p>
            <a:pPr marL="0" indent="0">
              <a:buNone/>
              <a:defRPr/>
            </a:pPr>
            <a:r>
              <a:rPr lang="en-US" sz="2000" dirty="0"/>
              <a:t>		</a:t>
            </a:r>
            <a:r>
              <a:rPr lang="en-US" sz="2000" b="1" dirty="0"/>
              <a:t>&lt;title&gt;</a:t>
            </a:r>
            <a:r>
              <a:rPr lang="en-US" sz="2000" dirty="0"/>
              <a:t> Danny’s Academic  Website</a:t>
            </a:r>
            <a:r>
              <a:rPr lang="en-US" sz="2000" b="1" dirty="0"/>
              <a:t>&lt;/title&gt;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2000" dirty="0"/>
              <a:t>	</a:t>
            </a:r>
            <a:r>
              <a:rPr lang="en-US" sz="2000" b="1" dirty="0"/>
              <a:t>&lt;/head&gt;</a:t>
            </a:r>
            <a:endParaRPr lang="en-US" sz="2000" dirty="0"/>
          </a:p>
          <a:p>
            <a:pPr marL="0" indent="0">
              <a:buNone/>
              <a:defRPr/>
            </a:pPr>
            <a:endParaRPr lang="en-US" sz="2000" dirty="0"/>
          </a:p>
          <a:p>
            <a:pPr marL="0" indent="0">
              <a:buNone/>
              <a:defRPr/>
            </a:pPr>
            <a:r>
              <a:rPr lang="en-US" sz="2000" dirty="0"/>
              <a:t>	</a:t>
            </a:r>
            <a:r>
              <a:rPr lang="en-US" sz="2000" b="1" dirty="0"/>
              <a:t>&lt;body&gt;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2000" dirty="0"/>
              <a:t>		</a:t>
            </a:r>
            <a:r>
              <a:rPr lang="en-US" sz="2000" b="1" dirty="0"/>
              <a:t>&lt;p&gt;</a:t>
            </a:r>
            <a:r>
              <a:rPr lang="en-US" sz="2000" dirty="0"/>
              <a:t> Hello World! </a:t>
            </a:r>
            <a:r>
              <a:rPr lang="en-US" sz="2000" b="1" dirty="0"/>
              <a:t>&lt;/p&gt;</a:t>
            </a:r>
            <a:br>
              <a:rPr lang="en-US" sz="2000" b="1" dirty="0"/>
            </a:br>
            <a:r>
              <a:rPr lang="en-US" sz="2000" b="1" dirty="0"/>
              <a:t>		&lt;p&gt; </a:t>
            </a:r>
            <a:r>
              <a:rPr lang="en-US" sz="2000" dirty="0"/>
              <a:t>This is the next paragraph </a:t>
            </a:r>
            <a:r>
              <a:rPr lang="en-US" sz="2000" b="1" dirty="0"/>
              <a:t>&lt;/p&gt;</a:t>
            </a:r>
          </a:p>
          <a:p>
            <a:pPr marL="0" indent="0">
              <a:buNone/>
              <a:defRPr/>
            </a:pPr>
            <a:r>
              <a:rPr lang="en-US" sz="2000" b="1" dirty="0"/>
              <a:t>		&lt;p&gt; </a:t>
            </a:r>
            <a:r>
              <a:rPr lang="en-US" sz="2000" dirty="0"/>
              <a:t>I’d hate to have to style everyone </a:t>
            </a:r>
            <a:r>
              <a:rPr lang="en-US" sz="2000" b="1" dirty="0"/>
              <a:t>&lt;/p&gt;</a:t>
            </a:r>
          </a:p>
          <a:p>
            <a:pPr marL="0" indent="0">
              <a:buNone/>
              <a:defRPr/>
            </a:pPr>
            <a:r>
              <a:rPr lang="en-US" sz="2000" b="1" dirty="0"/>
              <a:t>		&lt;p&gt; </a:t>
            </a:r>
            <a:r>
              <a:rPr lang="en-US" sz="2000" dirty="0"/>
              <a:t>What am I, a hair dresser? </a:t>
            </a:r>
            <a:r>
              <a:rPr lang="en-US" sz="2000" b="1" dirty="0"/>
              <a:t>&lt;/p&gt;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2000" dirty="0"/>
              <a:t>	</a:t>
            </a:r>
            <a:r>
              <a:rPr lang="en-US" sz="2000" b="1" dirty="0"/>
              <a:t>&lt;/body&gt;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2000" b="1" dirty="0"/>
              <a:t>&lt;/html&gt;</a:t>
            </a:r>
            <a:endParaRPr lang="en-US" sz="2000" b="1" dirty="0">
              <a:ea typeface="ヒラギノ明朝 ProN W6" charset="0"/>
              <a:cs typeface="ヒラギノ明朝 ProN W6" charset="0"/>
            </a:endParaRPr>
          </a:p>
          <a:p>
            <a:pPr>
              <a:defRPr/>
            </a:pPr>
            <a:endParaRPr lang="en-US" sz="2000" b="1" dirty="0">
              <a:ea typeface="ヒラギノ明朝 ProN W6" charset="0"/>
              <a:cs typeface="ヒラギノ明朝 ProN W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56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ym typeface="Palatino Linotype" charset="0"/>
              </a:rPr>
              <a:t>&lt;Naïve&gt;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524000" y="1676400"/>
            <a:ext cx="91440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/>
          <a:lstStyle>
            <a:lvl1pPr marL="342900" indent="-342900" algn="l" rtl="0" fontAlgn="base">
              <a:spcBef>
                <a:spcPts val="6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24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1pPr>
            <a:lvl2pPr marL="704850" indent="-28575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Courier New" charset="0"/>
              <a:buChar char="o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2pPr>
            <a:lvl3pPr marL="11049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3pPr>
            <a:lvl4pPr marL="15621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Courier New" charset="0"/>
              <a:buChar char="o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4pPr>
            <a:lvl5pPr marL="20193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5pPr>
            <a:lvl6pPr marL="24765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6pPr>
            <a:lvl7pPr marL="29337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7pPr>
            <a:lvl8pPr marL="33909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8pPr>
            <a:lvl9pPr marL="38481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9pPr>
          </a:lstStyle>
          <a:p>
            <a:pPr marL="0" indent="0">
              <a:buNone/>
              <a:defRPr/>
            </a:pPr>
            <a:r>
              <a:rPr lang="en-US" sz="2000" b="1" dirty="0"/>
              <a:t>&lt;html&gt;</a:t>
            </a:r>
            <a:endParaRPr lang="en-US" sz="2000" b="1" dirty="0">
              <a:ea typeface="ヒラギノ明朝 ProN W6" charset="0"/>
              <a:cs typeface="ヒラギノ明朝 ProN W6" charset="0"/>
            </a:endParaRPr>
          </a:p>
          <a:p>
            <a:pPr marL="0" indent="0">
              <a:buNone/>
              <a:defRPr/>
            </a:pPr>
            <a:r>
              <a:rPr lang="en-US" sz="2000" dirty="0"/>
              <a:t>	</a:t>
            </a:r>
            <a:r>
              <a:rPr lang="en-US" sz="2000" b="1" dirty="0"/>
              <a:t>&lt;head&gt;</a:t>
            </a:r>
            <a:endParaRPr lang="en-US" sz="2000" b="1" dirty="0">
              <a:ea typeface="ヒラギノ明朝 ProN W6" charset="0"/>
              <a:cs typeface="ヒラギノ明朝 ProN W6" charset="0"/>
            </a:endParaRPr>
          </a:p>
          <a:p>
            <a:pPr marL="0" indent="0">
              <a:buNone/>
              <a:defRPr/>
            </a:pPr>
            <a:r>
              <a:rPr lang="en-US" sz="2000" dirty="0"/>
              <a:t>		</a:t>
            </a:r>
            <a:r>
              <a:rPr lang="en-US" sz="2000" b="1" dirty="0"/>
              <a:t>&lt;title&gt;</a:t>
            </a:r>
            <a:r>
              <a:rPr lang="en-US" sz="2000" dirty="0"/>
              <a:t> Danny’s Academic  Website</a:t>
            </a:r>
            <a:r>
              <a:rPr lang="en-US" sz="2000" b="1" dirty="0"/>
              <a:t>&lt;/title&gt;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2000" dirty="0"/>
              <a:t>	</a:t>
            </a:r>
            <a:r>
              <a:rPr lang="en-US" sz="2000" b="1" dirty="0"/>
              <a:t>&lt;/head&gt;</a:t>
            </a:r>
            <a:endParaRPr lang="en-US" sz="2000" dirty="0"/>
          </a:p>
          <a:p>
            <a:pPr marL="0" indent="0">
              <a:buNone/>
              <a:defRPr/>
            </a:pPr>
            <a:endParaRPr lang="en-US" sz="2000" dirty="0"/>
          </a:p>
          <a:p>
            <a:pPr marL="0" indent="0">
              <a:buNone/>
              <a:defRPr/>
            </a:pPr>
            <a:r>
              <a:rPr lang="en-US" sz="2000" dirty="0"/>
              <a:t>	</a:t>
            </a:r>
            <a:r>
              <a:rPr lang="en-US" sz="2000" b="1" dirty="0"/>
              <a:t>&lt;body&gt;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2000" dirty="0"/>
              <a:t>		</a:t>
            </a:r>
            <a:r>
              <a:rPr lang="en-US" sz="2000" b="1" dirty="0"/>
              <a:t>&lt;p </a:t>
            </a:r>
            <a:r>
              <a:rPr lang="en-US" sz="2000" b="1" dirty="0">
                <a:solidFill>
                  <a:srgbClr val="FF0000"/>
                </a:solidFill>
              </a:rPr>
              <a:t>style="</a:t>
            </a:r>
            <a:r>
              <a:rPr lang="en-US" sz="2000" b="1" dirty="0" err="1">
                <a:solidFill>
                  <a:srgbClr val="FF0000"/>
                </a:solidFill>
              </a:rPr>
              <a:t>color:blue</a:t>
            </a:r>
            <a:r>
              <a:rPr lang="en-US" sz="2000" b="1" dirty="0">
                <a:solidFill>
                  <a:srgbClr val="FF0000"/>
                </a:solidFill>
              </a:rPr>
              <a:t>;"</a:t>
            </a:r>
            <a:r>
              <a:rPr lang="en-US" sz="2000" b="1" dirty="0"/>
              <a:t>&gt;</a:t>
            </a:r>
            <a:r>
              <a:rPr lang="en-US" sz="2000" dirty="0"/>
              <a:t> Hello World! </a:t>
            </a:r>
            <a:r>
              <a:rPr lang="en-US" sz="2000" b="1" dirty="0"/>
              <a:t>&lt;/p&gt;</a:t>
            </a:r>
            <a:br>
              <a:rPr lang="en-US" sz="2000" b="1" dirty="0"/>
            </a:br>
            <a:r>
              <a:rPr lang="en-US" sz="2000" b="1" dirty="0"/>
              <a:t>		&lt;p </a:t>
            </a:r>
            <a:r>
              <a:rPr lang="en-US" sz="2000" b="1" dirty="0">
                <a:solidFill>
                  <a:srgbClr val="FF0000"/>
                </a:solidFill>
              </a:rPr>
              <a:t>style="</a:t>
            </a:r>
            <a:r>
              <a:rPr lang="en-US" sz="2000" b="1" dirty="0" err="1">
                <a:solidFill>
                  <a:srgbClr val="FF0000"/>
                </a:solidFill>
              </a:rPr>
              <a:t>color:blue</a:t>
            </a:r>
            <a:r>
              <a:rPr lang="en-US" sz="2000" b="1" dirty="0">
                <a:solidFill>
                  <a:srgbClr val="FF0000"/>
                </a:solidFill>
              </a:rPr>
              <a:t>;"</a:t>
            </a:r>
            <a:r>
              <a:rPr lang="en-US" sz="2000" b="1" dirty="0"/>
              <a:t>&gt; </a:t>
            </a:r>
            <a:r>
              <a:rPr lang="en-US" sz="2000" dirty="0"/>
              <a:t>This is the next paragraph </a:t>
            </a:r>
            <a:r>
              <a:rPr lang="en-US" sz="2000" b="1" dirty="0"/>
              <a:t>&lt;/p&gt;</a:t>
            </a:r>
          </a:p>
          <a:p>
            <a:pPr marL="0" indent="0">
              <a:buNone/>
              <a:defRPr/>
            </a:pPr>
            <a:r>
              <a:rPr lang="en-US" sz="2000" b="1" dirty="0"/>
              <a:t>		&lt;p </a:t>
            </a:r>
            <a:r>
              <a:rPr lang="en-US" sz="2000" b="1" dirty="0">
                <a:solidFill>
                  <a:srgbClr val="FF0000"/>
                </a:solidFill>
              </a:rPr>
              <a:t>style="</a:t>
            </a:r>
            <a:r>
              <a:rPr lang="en-US" sz="2000" b="1" dirty="0" err="1">
                <a:solidFill>
                  <a:srgbClr val="FF0000"/>
                </a:solidFill>
              </a:rPr>
              <a:t>color:blue</a:t>
            </a:r>
            <a:r>
              <a:rPr lang="en-US" sz="2000" b="1" dirty="0">
                <a:solidFill>
                  <a:srgbClr val="FF0000"/>
                </a:solidFill>
              </a:rPr>
              <a:t>;"</a:t>
            </a:r>
            <a:r>
              <a:rPr lang="en-US" sz="2000" b="1" dirty="0"/>
              <a:t>&gt; </a:t>
            </a:r>
            <a:r>
              <a:rPr lang="en-US" sz="2000" dirty="0"/>
              <a:t>Hate to style everyone… </a:t>
            </a:r>
            <a:r>
              <a:rPr lang="en-US" sz="2000" b="1" dirty="0"/>
              <a:t>&lt;/p&gt;</a:t>
            </a:r>
          </a:p>
          <a:p>
            <a:pPr marL="0" indent="0">
              <a:buNone/>
              <a:defRPr/>
            </a:pPr>
            <a:r>
              <a:rPr lang="en-US" sz="2000" b="1" dirty="0"/>
              <a:t>		&lt;p </a:t>
            </a:r>
            <a:r>
              <a:rPr lang="en-US" sz="2000" b="1" dirty="0">
                <a:solidFill>
                  <a:srgbClr val="FF0000"/>
                </a:solidFill>
              </a:rPr>
              <a:t>style="</a:t>
            </a:r>
            <a:r>
              <a:rPr lang="en-US" sz="2000" b="1" dirty="0" err="1">
                <a:solidFill>
                  <a:srgbClr val="FF0000"/>
                </a:solidFill>
              </a:rPr>
              <a:t>color:blue</a:t>
            </a:r>
            <a:r>
              <a:rPr lang="en-US" sz="2000" b="1" dirty="0">
                <a:solidFill>
                  <a:srgbClr val="FF0000"/>
                </a:solidFill>
              </a:rPr>
              <a:t>;"</a:t>
            </a:r>
            <a:r>
              <a:rPr lang="en-US" sz="2000" b="1" dirty="0"/>
              <a:t>&gt; </a:t>
            </a:r>
            <a:r>
              <a:rPr lang="en-US" sz="2000" dirty="0"/>
              <a:t>What am I, a hair dresser? </a:t>
            </a:r>
            <a:r>
              <a:rPr lang="en-US" sz="2000" b="1" dirty="0"/>
              <a:t>&lt;/p&gt;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2000" dirty="0"/>
              <a:t>	</a:t>
            </a:r>
            <a:r>
              <a:rPr lang="en-US" sz="2000" b="1" dirty="0"/>
              <a:t>&lt;/body&gt;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2000" b="1" dirty="0"/>
              <a:t>&lt;/html&gt;</a:t>
            </a:r>
            <a:endParaRPr lang="en-US" sz="2000" b="1" dirty="0">
              <a:ea typeface="ヒラギノ明朝 ProN W6" charset="0"/>
              <a:cs typeface="ヒラギノ明朝 ProN W6" charset="0"/>
            </a:endParaRPr>
          </a:p>
          <a:p>
            <a:pPr>
              <a:defRPr/>
            </a:pPr>
            <a:endParaRPr lang="en-US" sz="2000" b="1" dirty="0">
              <a:ea typeface="ヒラギノ明朝 ProN W6" charset="0"/>
              <a:cs typeface="ヒラギノ明朝 ProN W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69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ym typeface="Palatino Linotype" charset="0"/>
              </a:rPr>
              <a:t>&lt;Wouldn’t it be nice…&gt;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If we could have </a:t>
            </a:r>
            <a:r>
              <a:rPr lang="en-US" b="1" i="1" smtClean="0"/>
              <a:t>one statement</a:t>
            </a:r>
            <a:r>
              <a:rPr lang="en-US" smtClean="0"/>
              <a:t> to define how all </a:t>
            </a:r>
            <a:r>
              <a:rPr lang="en-US" b="1" smtClean="0"/>
              <a:t>&lt;p&gt; </a:t>
            </a:r>
            <a:r>
              <a:rPr lang="en-US" smtClean="0"/>
              <a:t>tags behave? </a:t>
            </a:r>
          </a:p>
          <a:p>
            <a:pPr eaLnBrk="1" hangingPunct="1"/>
            <a:r>
              <a:rPr lang="en-US" smtClean="0"/>
              <a:t>Introducing…. Cascading Style Sheet (or CSS) </a:t>
            </a:r>
          </a:p>
        </p:txBody>
      </p:sp>
    </p:spTree>
    <p:extLst>
      <p:ext uri="{BB962C8B-B14F-4D97-AF65-F5344CB8AC3E}">
        <p14:creationId xmlns:p14="http://schemas.microsoft.com/office/powerpoint/2010/main" val="154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ym typeface="Palatino Linotype" charset="0"/>
              </a:rPr>
              <a:t>&lt;Improved Example&gt;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524000" y="1676400"/>
            <a:ext cx="91440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/>
          <a:lstStyle>
            <a:lvl1pPr marL="342900" indent="-342900" algn="l" rtl="0" fontAlgn="base">
              <a:spcBef>
                <a:spcPts val="6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24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1pPr>
            <a:lvl2pPr marL="704850" indent="-28575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Courier New" charset="0"/>
              <a:buChar char="o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2pPr>
            <a:lvl3pPr marL="11049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3pPr>
            <a:lvl4pPr marL="15621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Courier New" charset="0"/>
              <a:buChar char="o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4pPr>
            <a:lvl5pPr marL="20193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5pPr>
            <a:lvl6pPr marL="24765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6pPr>
            <a:lvl7pPr marL="29337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7pPr>
            <a:lvl8pPr marL="33909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8pPr>
            <a:lvl9pPr marL="38481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9pPr>
          </a:lstStyle>
          <a:p>
            <a:pPr marL="0" indent="0">
              <a:buNone/>
              <a:defRPr/>
            </a:pPr>
            <a:r>
              <a:rPr lang="en-US" sz="2000" b="1" dirty="0"/>
              <a:t>&lt;html&gt;</a:t>
            </a:r>
            <a:endParaRPr lang="en-US" sz="2000" b="1" dirty="0">
              <a:ea typeface="ヒラギノ明朝 ProN W6" charset="0"/>
              <a:cs typeface="ヒラギノ明朝 ProN W6" charset="0"/>
            </a:endParaRPr>
          </a:p>
          <a:p>
            <a:pPr marL="0" indent="0">
              <a:buNone/>
              <a:defRPr/>
            </a:pPr>
            <a:r>
              <a:rPr lang="en-US" sz="2000" dirty="0"/>
              <a:t>	</a:t>
            </a:r>
            <a:r>
              <a:rPr lang="en-US" sz="2000" b="1" dirty="0"/>
              <a:t>&lt;head&gt;</a:t>
            </a:r>
            <a:endParaRPr lang="en-US" sz="2000" b="1" dirty="0">
              <a:ea typeface="ヒラギノ明朝 ProN W6" charset="0"/>
              <a:cs typeface="ヒラギノ明朝 ProN W6" charset="0"/>
            </a:endParaRPr>
          </a:p>
          <a:p>
            <a:pPr marL="0" indent="0">
              <a:buNone/>
              <a:defRPr/>
            </a:pPr>
            <a:r>
              <a:rPr lang="en-US" sz="2000" dirty="0"/>
              <a:t>		</a:t>
            </a:r>
            <a:r>
              <a:rPr lang="en-US" sz="2000" b="1" dirty="0"/>
              <a:t>&lt;title&gt;</a:t>
            </a:r>
            <a:r>
              <a:rPr lang="en-US" sz="2000" dirty="0"/>
              <a:t> Danny’s Academic  Website</a:t>
            </a:r>
            <a:r>
              <a:rPr lang="en-US" sz="2000" b="1" dirty="0"/>
              <a:t>&lt;/title&gt;</a:t>
            </a:r>
          </a:p>
          <a:p>
            <a:pPr marL="0" indent="0">
              <a:buNone/>
              <a:defRPr/>
            </a:pPr>
            <a:r>
              <a:rPr lang="en-US" sz="2000" b="1" dirty="0"/>
              <a:t>		</a:t>
            </a:r>
            <a:r>
              <a:rPr lang="en-US" sz="2000" b="1" dirty="0">
                <a:solidFill>
                  <a:srgbClr val="FF0000"/>
                </a:solidFill>
              </a:rPr>
              <a:t>&lt;link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rel</a:t>
            </a:r>
            <a:r>
              <a:rPr lang="en-US" sz="2000" dirty="0">
                <a:solidFill>
                  <a:srgbClr val="FF0000"/>
                </a:solidFill>
              </a:rPr>
              <a:t>="</a:t>
            </a:r>
            <a:r>
              <a:rPr lang="en-US" sz="2000" dirty="0" err="1">
                <a:solidFill>
                  <a:srgbClr val="FF0000"/>
                </a:solidFill>
              </a:rPr>
              <a:t>stylesheet</a:t>
            </a:r>
            <a:r>
              <a:rPr lang="en-US" sz="2000" dirty="0">
                <a:solidFill>
                  <a:srgbClr val="FF0000"/>
                </a:solidFill>
              </a:rPr>
              <a:t>" type="text/</a:t>
            </a:r>
            <a:r>
              <a:rPr lang="en-US" sz="2000" dirty="0" err="1">
                <a:solidFill>
                  <a:srgbClr val="FF0000"/>
                </a:solidFill>
              </a:rPr>
              <a:t>css</a:t>
            </a:r>
            <a:r>
              <a:rPr lang="en-US" sz="2000" dirty="0">
                <a:solidFill>
                  <a:srgbClr val="FF0000"/>
                </a:solidFill>
              </a:rPr>
              <a:t>" </a:t>
            </a:r>
            <a:r>
              <a:rPr lang="en-US" sz="2000" dirty="0" err="1">
                <a:solidFill>
                  <a:srgbClr val="FF0000"/>
                </a:solidFill>
              </a:rPr>
              <a:t>href</a:t>
            </a:r>
            <a:r>
              <a:rPr lang="en-US" sz="2000" dirty="0">
                <a:solidFill>
                  <a:srgbClr val="FF0000"/>
                </a:solidFill>
              </a:rPr>
              <a:t>="/myCSS.css" </a:t>
            </a:r>
            <a:r>
              <a:rPr lang="en-US" sz="2000" b="1" dirty="0">
                <a:solidFill>
                  <a:srgbClr val="FF0000"/>
                </a:solidFill>
              </a:rPr>
              <a:t>/&gt;</a:t>
            </a:r>
          </a:p>
          <a:p>
            <a:pPr marL="0" indent="0">
              <a:buNone/>
              <a:defRPr/>
            </a:pPr>
            <a:r>
              <a:rPr lang="en-US" sz="2000" dirty="0"/>
              <a:t>	</a:t>
            </a:r>
            <a:r>
              <a:rPr lang="en-US" sz="2000" b="1" dirty="0"/>
              <a:t>&lt;/head&gt;</a:t>
            </a:r>
            <a:endParaRPr lang="en-US" sz="2000" dirty="0"/>
          </a:p>
          <a:p>
            <a:pPr marL="0" indent="0">
              <a:buNone/>
              <a:defRPr/>
            </a:pPr>
            <a:endParaRPr lang="en-US" sz="2000" dirty="0"/>
          </a:p>
          <a:p>
            <a:pPr marL="0" indent="0">
              <a:buNone/>
              <a:defRPr/>
            </a:pPr>
            <a:r>
              <a:rPr lang="en-US" sz="2000" dirty="0"/>
              <a:t>	</a:t>
            </a:r>
            <a:r>
              <a:rPr lang="en-US" sz="2000" b="1" dirty="0"/>
              <a:t>&lt;body&gt;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2000" dirty="0"/>
              <a:t>		</a:t>
            </a:r>
            <a:r>
              <a:rPr lang="en-US" sz="2000" b="1" dirty="0"/>
              <a:t>&lt;p&gt;</a:t>
            </a:r>
            <a:r>
              <a:rPr lang="en-US" sz="2000" dirty="0"/>
              <a:t> Hello World! </a:t>
            </a:r>
            <a:r>
              <a:rPr lang="en-US" sz="2000" b="1" dirty="0"/>
              <a:t>&lt;/p&gt;</a:t>
            </a:r>
            <a:br>
              <a:rPr lang="en-US" sz="2000" b="1" dirty="0"/>
            </a:br>
            <a:r>
              <a:rPr lang="en-US" sz="2000" b="1" dirty="0"/>
              <a:t>		&lt;p&gt; </a:t>
            </a:r>
            <a:r>
              <a:rPr lang="en-US" sz="2000" dirty="0"/>
              <a:t>This is the next paragraph </a:t>
            </a:r>
            <a:r>
              <a:rPr lang="en-US" sz="2000" b="1" dirty="0"/>
              <a:t>&lt;/p&gt;</a:t>
            </a:r>
          </a:p>
          <a:p>
            <a:pPr marL="0" indent="0">
              <a:buNone/>
              <a:defRPr/>
            </a:pPr>
            <a:r>
              <a:rPr lang="en-US" sz="2000" b="1" dirty="0"/>
              <a:t>		&lt;p&gt; </a:t>
            </a:r>
            <a:r>
              <a:rPr lang="en-US" sz="2000" dirty="0"/>
              <a:t>Hate to style everyone… </a:t>
            </a:r>
            <a:r>
              <a:rPr lang="en-US" sz="2000" b="1" dirty="0"/>
              <a:t>&lt;/p&gt;</a:t>
            </a:r>
          </a:p>
          <a:p>
            <a:pPr marL="0" indent="0">
              <a:buNone/>
              <a:defRPr/>
            </a:pPr>
            <a:r>
              <a:rPr lang="en-US" sz="2000" b="1" dirty="0"/>
              <a:t>		&lt;p&gt; </a:t>
            </a:r>
            <a:r>
              <a:rPr lang="en-US" sz="2000" dirty="0"/>
              <a:t>What am I, a hair dresser? </a:t>
            </a:r>
            <a:r>
              <a:rPr lang="en-US" sz="2000" b="1" dirty="0"/>
              <a:t>&lt;/p&gt;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2000" dirty="0"/>
              <a:t>	</a:t>
            </a:r>
            <a:r>
              <a:rPr lang="en-US" sz="2000" b="1" dirty="0"/>
              <a:t>&lt;/body&gt;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2000" b="1" dirty="0"/>
              <a:t>&lt;/html&gt;</a:t>
            </a:r>
            <a:endParaRPr lang="en-US" sz="2000" b="1" dirty="0">
              <a:ea typeface="ヒラギノ明朝 ProN W6" charset="0"/>
              <a:cs typeface="ヒラギノ明朝 ProN W6" charset="0"/>
            </a:endParaRPr>
          </a:p>
          <a:p>
            <a:pPr>
              <a:defRPr/>
            </a:pPr>
            <a:endParaRPr lang="en-US" sz="2000" b="1" dirty="0">
              <a:ea typeface="ヒラギノ明朝 ProN W6" charset="0"/>
              <a:cs typeface="ヒラギノ明朝 ProN W6" charset="0"/>
            </a:endParaRPr>
          </a:p>
        </p:txBody>
      </p:sp>
      <p:cxnSp>
        <p:nvCxnSpPr>
          <p:cNvPr id="17413" name="Straight Arrow Connector 6"/>
          <p:cNvCxnSpPr>
            <a:cxnSpLocks noChangeShapeType="1"/>
          </p:cNvCxnSpPr>
          <p:nvPr/>
        </p:nvCxnSpPr>
        <p:spPr bwMode="auto">
          <a:xfrm flipV="1">
            <a:off x="4343400" y="3200400"/>
            <a:ext cx="0" cy="30480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14" name="TextBox 7"/>
          <p:cNvSpPr txBox="1">
            <a:spLocks noChangeArrowheads="1"/>
          </p:cNvSpPr>
          <p:nvPr/>
        </p:nvSpPr>
        <p:spPr bwMode="auto">
          <a:xfrm>
            <a:off x="3733800" y="3505201"/>
            <a:ext cx="121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200"/>
              <a:t>This link is a stylesheet</a:t>
            </a:r>
          </a:p>
        </p:txBody>
      </p:sp>
      <p:cxnSp>
        <p:nvCxnSpPr>
          <p:cNvPr id="17415" name="Straight Arrow Connector 8"/>
          <p:cNvCxnSpPr>
            <a:cxnSpLocks noChangeShapeType="1"/>
          </p:cNvCxnSpPr>
          <p:nvPr/>
        </p:nvCxnSpPr>
        <p:spPr bwMode="auto">
          <a:xfrm flipV="1">
            <a:off x="6934200" y="3200400"/>
            <a:ext cx="0" cy="30480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16" name="TextBox 9"/>
          <p:cNvSpPr txBox="1">
            <a:spLocks noChangeArrowheads="1"/>
          </p:cNvSpPr>
          <p:nvPr/>
        </p:nvSpPr>
        <p:spPr bwMode="auto">
          <a:xfrm>
            <a:off x="6324600" y="3505201"/>
            <a:ext cx="121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200"/>
              <a:t>This link is a text format</a:t>
            </a:r>
          </a:p>
        </p:txBody>
      </p:sp>
      <p:cxnSp>
        <p:nvCxnSpPr>
          <p:cNvPr id="17417" name="Straight Arrow Connector 10"/>
          <p:cNvCxnSpPr>
            <a:cxnSpLocks noChangeShapeType="1"/>
          </p:cNvCxnSpPr>
          <p:nvPr/>
        </p:nvCxnSpPr>
        <p:spPr bwMode="auto">
          <a:xfrm flipV="1">
            <a:off x="8763000" y="3140075"/>
            <a:ext cx="0" cy="30480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18" name="TextBox 11"/>
          <p:cNvSpPr txBox="1">
            <a:spLocks noChangeArrowheads="1"/>
          </p:cNvSpPr>
          <p:nvPr/>
        </p:nvSpPr>
        <p:spPr bwMode="auto">
          <a:xfrm>
            <a:off x="8153400" y="3444876"/>
            <a:ext cx="1219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200"/>
              <a:t>This is the location the CSS file</a:t>
            </a:r>
          </a:p>
        </p:txBody>
      </p:sp>
    </p:spTree>
    <p:extLst>
      <p:ext uri="{BB962C8B-B14F-4D97-AF65-F5344CB8AC3E}">
        <p14:creationId xmlns:p14="http://schemas.microsoft.com/office/powerpoint/2010/main" val="205356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ym typeface="Palatino Linotype" charset="0"/>
              </a:rPr>
              <a:t>&lt; myCSS.css&gt;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038600" y="2438400"/>
            <a:ext cx="4343400" cy="3049588"/>
          </a:xfrm>
        </p:spPr>
        <p:txBody>
          <a:bodyPr/>
          <a:lstStyle/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smtClean="0"/>
              <a:t>p { </a:t>
            </a:r>
          </a:p>
          <a:p>
            <a:pPr marL="0" indent="0">
              <a:buNone/>
            </a:pPr>
            <a:r>
              <a:rPr lang="en-US" smtClean="0"/>
              <a:t>	color: blue; </a:t>
            </a:r>
          </a:p>
          <a:p>
            <a:pPr marL="0" indent="0">
              <a:buNone/>
            </a:pPr>
            <a:r>
              <a:rPr lang="en-US" smtClean="0"/>
              <a:t>}</a:t>
            </a:r>
          </a:p>
        </p:txBody>
      </p:sp>
      <p:cxnSp>
        <p:nvCxnSpPr>
          <p:cNvPr id="18437" name="Straight Arrow Connector 5"/>
          <p:cNvCxnSpPr>
            <a:cxnSpLocks noChangeShapeType="1"/>
          </p:cNvCxnSpPr>
          <p:nvPr/>
        </p:nvCxnSpPr>
        <p:spPr bwMode="auto">
          <a:xfrm flipV="1">
            <a:off x="3124200" y="3200400"/>
            <a:ext cx="914400" cy="41910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438" name="TextBox 7"/>
          <p:cNvSpPr txBox="1">
            <a:spLocks noChangeArrowheads="1"/>
          </p:cNvSpPr>
          <p:nvPr/>
        </p:nvSpPr>
        <p:spPr bwMode="auto">
          <a:xfrm>
            <a:off x="1828800" y="3627438"/>
            <a:ext cx="2057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600"/>
              <a:t>Define a rule set for the &lt;p&gt; tag</a:t>
            </a:r>
          </a:p>
        </p:txBody>
      </p:sp>
      <p:cxnSp>
        <p:nvCxnSpPr>
          <p:cNvPr id="18439" name="Straight Arrow Connector 8"/>
          <p:cNvCxnSpPr>
            <a:cxnSpLocks noChangeShapeType="1"/>
          </p:cNvCxnSpPr>
          <p:nvPr/>
        </p:nvCxnSpPr>
        <p:spPr bwMode="auto">
          <a:xfrm flipH="1" flipV="1">
            <a:off x="5867400" y="3730626"/>
            <a:ext cx="533400" cy="481013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440" name="TextBox 10"/>
          <p:cNvSpPr txBox="1">
            <a:spLocks noChangeArrowheads="1"/>
          </p:cNvSpPr>
          <p:nvPr/>
        </p:nvSpPr>
        <p:spPr bwMode="auto">
          <a:xfrm>
            <a:off x="5562600" y="4248150"/>
            <a:ext cx="2057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600"/>
              <a:t>Define a rule to make all &lt;p&gt;’s blue</a:t>
            </a:r>
          </a:p>
        </p:txBody>
      </p:sp>
      <p:sp>
        <p:nvSpPr>
          <p:cNvPr id="18441" name="TextBox 11"/>
          <p:cNvSpPr txBox="1">
            <a:spLocks noChangeArrowheads="1"/>
          </p:cNvSpPr>
          <p:nvPr/>
        </p:nvSpPr>
        <p:spPr bwMode="auto">
          <a:xfrm>
            <a:off x="3695700" y="4998150"/>
            <a:ext cx="57912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/>
              <a:t>…it’s really that easy</a:t>
            </a:r>
          </a:p>
        </p:txBody>
      </p:sp>
      <p:sp>
        <p:nvSpPr>
          <p:cNvPr id="18442" name="Content Placeholder 2"/>
          <p:cNvSpPr txBox="1">
            <a:spLocks/>
          </p:cNvSpPr>
          <p:nvPr/>
        </p:nvSpPr>
        <p:spPr bwMode="auto">
          <a:xfrm>
            <a:off x="1981200" y="1598613"/>
            <a:ext cx="8229600" cy="4399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/>
          <a:lstStyle>
            <a:lvl1pPr marL="342900" indent="-3429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7F7F7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7F7F7F"/>
                </a:solidFill>
                <a:latin typeface="Century Gothic" panose="020B0502020202020204" pitchFamily="34" charset="0"/>
                <a:ea typeface="ヒラギノ明朝 ProN W3" charset="0"/>
                <a:cs typeface="ヒラギノ明朝 ProN W3" charset="0"/>
                <a:sym typeface="Century Gothic" panose="020B0502020202020204" pitchFamily="34" charset="0"/>
              </a:rPr>
              <a:t>Create a new file </a:t>
            </a:r>
            <a:r>
              <a:rPr lang="en-US" sz="2400" b="1" i="1">
                <a:solidFill>
                  <a:srgbClr val="7F7F7F"/>
                </a:solidFill>
                <a:latin typeface="Century Gothic" panose="020B0502020202020204" pitchFamily="34" charset="0"/>
                <a:ea typeface="ヒラギノ明朝 ProN W3" charset="0"/>
                <a:cs typeface="ヒラギノ明朝 ProN W3" charset="0"/>
                <a:sym typeface="Century Gothic" panose="020B0502020202020204" pitchFamily="34" charset="0"/>
              </a:rPr>
              <a:t>in the same folder</a:t>
            </a:r>
            <a:r>
              <a:rPr lang="en-US" sz="2400">
                <a:solidFill>
                  <a:srgbClr val="7F7F7F"/>
                </a:solidFill>
                <a:latin typeface="Century Gothic" panose="020B0502020202020204" pitchFamily="34" charset="0"/>
                <a:ea typeface="ヒラギノ明朝 ProN W3" charset="0"/>
                <a:cs typeface="ヒラギノ明朝 ProN W3" charset="0"/>
                <a:sym typeface="Century Gothic" panose="020B0502020202020204" pitchFamily="34" charset="0"/>
              </a:rPr>
              <a:t> (File</a:t>
            </a:r>
            <a:r>
              <a:rPr lang="en-US" sz="2400">
                <a:solidFill>
                  <a:srgbClr val="7F7F7F"/>
                </a:solidFill>
                <a:latin typeface="Century Gothic" panose="020B0502020202020204" pitchFamily="34" charset="0"/>
                <a:ea typeface="ヒラギノ明朝 ProN W3" charset="0"/>
                <a:cs typeface="ヒラギノ明朝 ProN W3" charset="0"/>
                <a:sym typeface="Wingdings" panose="05000000000000000000" pitchFamily="2" charset="2"/>
              </a:rPr>
              <a:t> new) </a:t>
            </a:r>
          </a:p>
          <a:p>
            <a:pPr eaLnBrk="1" hangingPunct="1">
              <a:spcBef>
                <a:spcPts val="600"/>
              </a:spcBef>
              <a:buClr>
                <a:srgbClr val="7F7F7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7F7F7F"/>
                </a:solidFill>
                <a:latin typeface="Century Gothic" panose="020B0502020202020204" pitchFamily="34" charset="0"/>
                <a:ea typeface="ヒラギノ明朝 ProN W3" charset="0"/>
                <a:cs typeface="ヒラギノ明朝 ProN W3" charset="0"/>
                <a:sym typeface="Wingdings" panose="05000000000000000000" pitchFamily="2" charset="2"/>
              </a:rPr>
              <a:t>Save as myCSS.css with the following text:</a:t>
            </a:r>
            <a:endParaRPr lang="en-US" sz="2400">
              <a:solidFill>
                <a:srgbClr val="7F7F7F"/>
              </a:solidFill>
              <a:latin typeface="Century Gothic" panose="020B0502020202020204" pitchFamily="34" charset="0"/>
              <a:ea typeface="ヒラギノ明朝 ProN W3" charset="0"/>
              <a:cs typeface="ヒラギノ明朝 ProN W3" charset="0"/>
              <a:sym typeface="Century Gothic" panose="020B0502020202020204" pitchFamily="34" charset="0"/>
            </a:endParaRPr>
          </a:p>
        </p:txBody>
      </p:sp>
      <p:sp>
        <p:nvSpPr>
          <p:cNvPr id="18443" name="Rectangle 13"/>
          <p:cNvSpPr>
            <a:spLocks noChangeArrowheads="1"/>
          </p:cNvSpPr>
          <p:nvPr/>
        </p:nvSpPr>
        <p:spPr bwMode="auto">
          <a:xfrm>
            <a:off x="1524000" y="5931790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2800" dirty="0">
                <a:hlinkClick r:id="rId2"/>
              </a:rPr>
              <a:t>http://www.w3schools.com/cssref/default.asp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532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ym typeface="Palatino Linotype" charset="0"/>
              </a:rPr>
              <a:t>&lt;External CSS&gt;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Currently, we are using an internal CSS</a:t>
            </a:r>
          </a:p>
          <a:p>
            <a:pPr eaLnBrk="1" hangingPunct="1"/>
            <a:r>
              <a:rPr lang="en-US" dirty="0" smtClean="0"/>
              <a:t>No reason why we couldn’t use someone else's: </a:t>
            </a:r>
          </a:p>
          <a:p>
            <a:pPr lvl="1" eaLnBrk="1" hangingPunct="1"/>
            <a:r>
              <a:rPr lang="en-US" dirty="0" smtClean="0"/>
              <a:t>Holtz and Merck have created a CSS for you</a:t>
            </a:r>
          </a:p>
          <a:p>
            <a:pPr lvl="2" eaLnBrk="1" hangingPunct="1"/>
            <a:r>
              <a:rPr lang="en-US" dirty="0" smtClean="0"/>
              <a:t>Use it as reference</a:t>
            </a:r>
          </a:p>
          <a:p>
            <a:pPr lvl="2" eaLnBrk="1" hangingPunct="1"/>
            <a:r>
              <a:rPr lang="en-US" dirty="0" smtClean="0"/>
              <a:t>Use it as your style</a:t>
            </a:r>
          </a:p>
          <a:p>
            <a:pPr lvl="1" eaLnBrk="1" hangingPunct="1"/>
            <a:r>
              <a:rPr lang="en-US" dirty="0" smtClean="0"/>
              <a:t>To use it, change: </a:t>
            </a:r>
            <a:r>
              <a:rPr lang="en-US" dirty="0" err="1" smtClean="0"/>
              <a:t>href</a:t>
            </a:r>
            <a:r>
              <a:rPr lang="en-US" dirty="0" smtClean="0"/>
              <a:t>="</a:t>
            </a:r>
            <a:r>
              <a:rPr lang="en-US" dirty="0" smtClean="0">
                <a:hlinkClick r:id="rId2"/>
              </a:rPr>
              <a:t>http://www.geol.umd.edu/sgc/sgcstyle.css</a:t>
            </a:r>
            <a:r>
              <a:rPr lang="en-US" dirty="0" smtClean="0"/>
              <a:t>" </a:t>
            </a:r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570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ym typeface="Palatino Linotype" charset="0"/>
              </a:rPr>
              <a:t>&lt;Links&gt;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524000" y="1752600"/>
            <a:ext cx="91440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/>
          <a:lstStyle>
            <a:lvl1pPr marL="342900" indent="-342900" algn="l" rtl="0" fontAlgn="base">
              <a:spcBef>
                <a:spcPts val="6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24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1pPr>
            <a:lvl2pPr marL="704850" indent="-28575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Courier New" charset="0"/>
              <a:buChar char="o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2pPr>
            <a:lvl3pPr marL="11049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3pPr>
            <a:lvl4pPr marL="15621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Courier New" charset="0"/>
              <a:buChar char="o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4pPr>
            <a:lvl5pPr marL="20193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5pPr>
            <a:lvl6pPr marL="24765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6pPr>
            <a:lvl7pPr marL="29337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7pPr>
            <a:lvl8pPr marL="33909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8pPr>
            <a:lvl9pPr marL="38481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9pPr>
          </a:lstStyle>
          <a:p>
            <a:pPr marL="0" indent="0">
              <a:buNone/>
              <a:defRPr/>
            </a:pPr>
            <a:r>
              <a:rPr lang="en-US" sz="2000" b="1" dirty="0"/>
              <a:t>&lt;html&gt;</a:t>
            </a:r>
            <a:endParaRPr lang="en-US" sz="2000" b="1" dirty="0">
              <a:ea typeface="ヒラギノ明朝 ProN W6" charset="0"/>
              <a:cs typeface="ヒラギノ明朝 ProN W6" charset="0"/>
            </a:endParaRPr>
          </a:p>
          <a:p>
            <a:pPr marL="0" indent="0">
              <a:buNone/>
              <a:defRPr/>
            </a:pPr>
            <a:r>
              <a:rPr lang="en-US" sz="2000" dirty="0"/>
              <a:t>	</a:t>
            </a:r>
            <a:r>
              <a:rPr lang="en-US" sz="2000" b="1" dirty="0"/>
              <a:t>&lt;head&gt;</a:t>
            </a:r>
            <a:endParaRPr lang="en-US" sz="2000" b="1" dirty="0">
              <a:ea typeface="ヒラギノ明朝 ProN W6" charset="0"/>
              <a:cs typeface="ヒラギノ明朝 ProN W6" charset="0"/>
            </a:endParaRPr>
          </a:p>
          <a:p>
            <a:pPr marL="0" indent="0">
              <a:buNone/>
              <a:defRPr/>
            </a:pPr>
            <a:r>
              <a:rPr lang="en-US" sz="2000" dirty="0"/>
              <a:t>		</a:t>
            </a:r>
            <a:r>
              <a:rPr lang="en-US" sz="2000" b="1" dirty="0"/>
              <a:t>&lt;title&gt;</a:t>
            </a:r>
            <a:r>
              <a:rPr lang="en-US" sz="2000" dirty="0"/>
              <a:t> Danny’s Academic  Website</a:t>
            </a:r>
            <a:r>
              <a:rPr lang="en-US" sz="2000" b="1" dirty="0"/>
              <a:t>&lt;/title&gt;</a:t>
            </a:r>
          </a:p>
          <a:p>
            <a:pPr marL="0" indent="0">
              <a:buNone/>
              <a:defRPr/>
            </a:pPr>
            <a:r>
              <a:rPr lang="en-US" sz="2000" b="1" dirty="0"/>
              <a:t>		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&lt;link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rel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="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stylesheet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" type="text/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css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"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href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="/myCSS.css"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/&gt;</a:t>
            </a:r>
          </a:p>
          <a:p>
            <a:pPr marL="0" indent="0">
              <a:buNone/>
              <a:defRPr/>
            </a:pPr>
            <a:r>
              <a:rPr lang="en-US" sz="2000" dirty="0"/>
              <a:t>	</a:t>
            </a:r>
            <a:r>
              <a:rPr lang="en-US" sz="2000" b="1" dirty="0"/>
              <a:t>&lt;/head&gt;</a:t>
            </a:r>
            <a:endParaRPr lang="en-US" sz="2000" dirty="0"/>
          </a:p>
          <a:p>
            <a:pPr marL="0" indent="0">
              <a:buNone/>
              <a:defRPr/>
            </a:pPr>
            <a:endParaRPr lang="en-US" sz="2000" dirty="0"/>
          </a:p>
          <a:p>
            <a:pPr marL="0" indent="0">
              <a:buNone/>
              <a:defRPr/>
            </a:pPr>
            <a:r>
              <a:rPr lang="en-US" sz="2000" dirty="0"/>
              <a:t>	</a:t>
            </a:r>
            <a:r>
              <a:rPr lang="en-US" sz="2000" b="1" dirty="0"/>
              <a:t>&lt;body&gt;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2000" dirty="0"/>
              <a:t>		</a:t>
            </a:r>
            <a:r>
              <a:rPr lang="en-US" sz="2000" b="1" dirty="0"/>
              <a:t>&lt;p&gt;</a:t>
            </a:r>
            <a:r>
              <a:rPr lang="en-US" sz="2000" b="1" dirty="0">
                <a:solidFill>
                  <a:srgbClr val="FF0000"/>
                </a:solidFill>
              </a:rPr>
              <a:t>&lt;a </a:t>
            </a:r>
            <a:r>
              <a:rPr lang="en-US" sz="2000" b="1" dirty="0" err="1">
                <a:solidFill>
                  <a:srgbClr val="FF0000"/>
                </a:solidFill>
              </a:rPr>
              <a:t>href</a:t>
            </a:r>
            <a:r>
              <a:rPr lang="en-US" sz="2000" b="1" dirty="0">
                <a:solidFill>
                  <a:srgbClr val="FF0000"/>
                </a:solidFill>
              </a:rPr>
              <a:t>=</a:t>
            </a:r>
            <a:r>
              <a:rPr lang="en-US" sz="2000" b="1" dirty="0">
                <a:solidFill>
                  <a:srgbClr val="FF0000"/>
                </a:solidFill>
                <a:hlinkClick r:id="rId3"/>
              </a:rPr>
              <a:t>"www.google.com</a:t>
            </a:r>
            <a:r>
              <a:rPr lang="en-US" sz="2000" b="1" dirty="0">
                <a:solidFill>
                  <a:srgbClr val="FF0000"/>
                </a:solidFill>
              </a:rPr>
              <a:t>"&gt;</a:t>
            </a:r>
            <a:r>
              <a:rPr lang="en-US" sz="2000" dirty="0"/>
              <a:t> Hello World! </a:t>
            </a:r>
            <a:r>
              <a:rPr lang="en-US" sz="2000" b="1" dirty="0">
                <a:solidFill>
                  <a:srgbClr val="FF0000"/>
                </a:solidFill>
              </a:rPr>
              <a:t>&lt;/a&gt;</a:t>
            </a:r>
            <a:r>
              <a:rPr lang="en-US" sz="2000" b="1" dirty="0"/>
              <a:t>&lt;/p&gt;</a:t>
            </a:r>
          </a:p>
          <a:p>
            <a:pPr marL="0" indent="0">
              <a:buNone/>
              <a:defRPr/>
            </a:pPr>
            <a:r>
              <a:rPr lang="en-US" sz="2000" dirty="0"/>
              <a:t>	</a:t>
            </a:r>
            <a:r>
              <a:rPr lang="en-US" sz="2000" b="1" dirty="0"/>
              <a:t>&lt;/body&gt;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2000" b="1" dirty="0"/>
              <a:t>&lt;/html&gt;</a:t>
            </a:r>
            <a:endParaRPr lang="en-US" sz="2000" b="1" dirty="0">
              <a:ea typeface="ヒラギノ明朝 ProN W6" charset="0"/>
              <a:cs typeface="ヒラギノ明朝 ProN W6" charset="0"/>
            </a:endParaRPr>
          </a:p>
          <a:p>
            <a:pPr>
              <a:defRPr/>
            </a:pPr>
            <a:endParaRPr lang="en-US" sz="2000" b="1" dirty="0">
              <a:ea typeface="ヒラギノ明朝 ProN W6" charset="0"/>
              <a:cs typeface="ヒラギノ明朝 ProN W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75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ym typeface="Palatino Linotype" charset="0"/>
              </a:rPr>
              <a:t>&lt;Lists&gt;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dirty="0" smtClean="0">
                <a:sym typeface="Century Gothic" charset="0"/>
              </a:rPr>
              <a:t>Ordered List:    &lt;</a:t>
            </a:r>
            <a:r>
              <a:rPr lang="en-US" dirty="0" err="1" smtClean="0">
                <a:sym typeface="Century Gothic" charset="0"/>
              </a:rPr>
              <a:t>ol</a:t>
            </a:r>
            <a:r>
              <a:rPr lang="en-US" dirty="0" smtClean="0">
                <a:sym typeface="Century Gothic" charset="0"/>
              </a:rPr>
              <a:t>&gt; … &lt;/</a:t>
            </a:r>
            <a:r>
              <a:rPr lang="en-US" dirty="0" err="1" smtClean="0">
                <a:sym typeface="Century Gothic" charset="0"/>
              </a:rPr>
              <a:t>ol</a:t>
            </a:r>
            <a:r>
              <a:rPr lang="en-US" dirty="0" smtClean="0">
                <a:sym typeface="Century Gothic" charset="0"/>
              </a:rPr>
              <a:t>&gt;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dirty="0" smtClean="0">
                <a:sym typeface="Century Gothic" charset="0"/>
              </a:rPr>
              <a:t>Unordered List: &lt;</a:t>
            </a:r>
            <a:r>
              <a:rPr lang="en-US" dirty="0" err="1" smtClean="0">
                <a:sym typeface="Century Gothic" charset="0"/>
              </a:rPr>
              <a:t>ul</a:t>
            </a:r>
            <a:r>
              <a:rPr lang="en-US" dirty="0" smtClean="0">
                <a:sym typeface="Century Gothic" charset="0"/>
              </a:rPr>
              <a:t>&gt; … &lt;/</a:t>
            </a:r>
            <a:r>
              <a:rPr lang="en-US" dirty="0" err="1" smtClean="0">
                <a:sym typeface="Century Gothic" charset="0"/>
              </a:rPr>
              <a:t>ol</a:t>
            </a:r>
            <a:r>
              <a:rPr lang="en-US" dirty="0" smtClean="0">
                <a:sym typeface="Century Gothic" charset="0"/>
              </a:rPr>
              <a:t>&gt;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dirty="0" smtClean="0">
                <a:sym typeface="Century Gothic" charset="0"/>
              </a:rPr>
              <a:t>In either case, use a List Item &lt;li&gt; to put in a "point"</a:t>
            </a:r>
          </a:p>
          <a:p>
            <a:pPr marL="0" indent="0">
              <a:buNone/>
              <a:defRPr/>
            </a:pPr>
            <a:r>
              <a:rPr lang="en-US" sz="2000" b="1" dirty="0">
                <a:sym typeface="Century Gothic" charset="0"/>
              </a:rPr>
              <a:t>&lt;body&gt;</a:t>
            </a:r>
          </a:p>
          <a:p>
            <a:pPr marL="0" indent="0">
              <a:buNone/>
              <a:defRPr/>
            </a:pPr>
            <a:r>
              <a:rPr lang="en-US" sz="2000" b="1" dirty="0">
                <a:sym typeface="Century Gothic" charset="0"/>
              </a:rPr>
              <a:t>	&lt;h1&gt; </a:t>
            </a:r>
            <a:r>
              <a:rPr lang="en-US" sz="2000" dirty="0">
                <a:sym typeface="Century Gothic" charset="0"/>
              </a:rPr>
              <a:t>Scholars Assignments: </a:t>
            </a:r>
            <a:r>
              <a:rPr lang="en-US" sz="2000" b="1" dirty="0">
                <a:sym typeface="Century Gothic" charset="0"/>
              </a:rPr>
              <a:t>&lt;/h1&gt;</a:t>
            </a:r>
          </a:p>
          <a:p>
            <a:pPr marL="0" indent="0">
              <a:buNone/>
              <a:defRPr/>
            </a:pPr>
            <a:r>
              <a:rPr lang="en-US" sz="2000" b="1" dirty="0">
                <a:sym typeface="Century Gothic" charset="0"/>
              </a:rPr>
              <a:t>	</a:t>
            </a:r>
            <a:r>
              <a:rPr lang="en-US" sz="2000" b="1" dirty="0">
                <a:solidFill>
                  <a:srgbClr val="FF0000"/>
                </a:solidFill>
                <a:sym typeface="Century Gothic" charset="0"/>
              </a:rPr>
              <a:t>&lt;</a:t>
            </a:r>
            <a:r>
              <a:rPr lang="en-US" sz="2000" b="1" dirty="0" err="1">
                <a:solidFill>
                  <a:srgbClr val="FF0000"/>
                </a:solidFill>
                <a:sym typeface="Century Gothic" charset="0"/>
              </a:rPr>
              <a:t>ul</a:t>
            </a:r>
            <a:r>
              <a:rPr lang="en-US" sz="2000" b="1" dirty="0">
                <a:solidFill>
                  <a:srgbClr val="FF0000"/>
                </a:solidFill>
                <a:sym typeface="Century Gothic" charset="0"/>
              </a:rPr>
              <a:t>&gt;</a:t>
            </a:r>
          </a:p>
          <a:p>
            <a:pPr marL="0" indent="0">
              <a:buNone/>
              <a:defRPr/>
            </a:pPr>
            <a:r>
              <a:rPr lang="en-US" sz="2000" b="1" dirty="0">
                <a:sym typeface="Century Gothic" charset="0"/>
              </a:rPr>
              <a:t>	      </a:t>
            </a:r>
            <a:r>
              <a:rPr lang="en-US" sz="2000" b="1" dirty="0">
                <a:solidFill>
                  <a:srgbClr val="FF0000"/>
                </a:solidFill>
                <a:sym typeface="Century Gothic" charset="0"/>
              </a:rPr>
              <a:t>&lt;li&gt;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sym typeface="Century Gothic" charset="0"/>
              </a:rPr>
              <a:t>&lt;a </a:t>
            </a:r>
            <a:r>
              <a:rPr lang="en-US" sz="2000" b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Century Gothic" charset="0"/>
              </a:rPr>
              <a:t>href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sym typeface="Century Gothic" charset="0"/>
              </a:rPr>
              <a:t>="/assign1.html"&gt; </a:t>
            </a:r>
            <a:r>
              <a:rPr lang="en-US" sz="2000" dirty="0">
                <a:sym typeface="Century Gothic" charset="0"/>
              </a:rPr>
              <a:t>Assign1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sym typeface="Century Gothic" charset="0"/>
              </a:rPr>
              <a:t>&lt;/a&gt;</a:t>
            </a:r>
            <a:r>
              <a:rPr lang="en-US" sz="2000" b="1" dirty="0">
                <a:solidFill>
                  <a:srgbClr val="FF0000"/>
                </a:solidFill>
                <a:sym typeface="Century Gothic" charset="0"/>
              </a:rPr>
              <a:t>&lt;/li&gt;</a:t>
            </a:r>
          </a:p>
          <a:p>
            <a:pPr marL="0" indent="0">
              <a:buNone/>
              <a:defRPr/>
            </a:pPr>
            <a:r>
              <a:rPr lang="en-US" sz="2000" b="1" dirty="0">
                <a:sym typeface="Century Gothic" charset="0"/>
              </a:rPr>
              <a:t>	      </a:t>
            </a:r>
            <a:r>
              <a:rPr lang="en-US" sz="2000" b="1" dirty="0">
                <a:solidFill>
                  <a:srgbClr val="FF0000"/>
                </a:solidFill>
                <a:sym typeface="Century Gothic" charset="0"/>
              </a:rPr>
              <a:t>&lt;li&gt;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sym typeface="Century Gothic" charset="0"/>
              </a:rPr>
              <a:t>&lt;a </a:t>
            </a:r>
            <a:r>
              <a:rPr lang="en-US" sz="2000" b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Century Gothic" charset="0"/>
              </a:rPr>
              <a:t>href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sym typeface="Century Gothic" charset="0"/>
              </a:rPr>
              <a:t>="/assign2.html"&gt; </a:t>
            </a:r>
            <a:r>
              <a:rPr lang="en-US" sz="2000" dirty="0">
                <a:sym typeface="Century Gothic" charset="0"/>
              </a:rPr>
              <a:t>Assign2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sym typeface="Century Gothic" charset="0"/>
              </a:rPr>
              <a:t>&lt;/a&gt;</a:t>
            </a:r>
            <a:r>
              <a:rPr lang="en-US" sz="2000" b="1" dirty="0">
                <a:solidFill>
                  <a:srgbClr val="FF0000"/>
                </a:solidFill>
                <a:sym typeface="Century Gothic" charset="0"/>
              </a:rPr>
              <a:t>&lt;/li&gt;</a:t>
            </a:r>
          </a:p>
          <a:p>
            <a:pPr marL="0" indent="0">
              <a:buNone/>
              <a:defRPr/>
            </a:pPr>
            <a:r>
              <a:rPr lang="en-US" sz="2000" b="1" dirty="0">
                <a:sym typeface="Century Gothic" charset="0"/>
              </a:rPr>
              <a:t>	      </a:t>
            </a:r>
            <a:r>
              <a:rPr lang="en-US" sz="2000" b="1" dirty="0">
                <a:solidFill>
                  <a:srgbClr val="FF0000"/>
                </a:solidFill>
                <a:sym typeface="Century Gothic" charset="0"/>
              </a:rPr>
              <a:t>&lt;li&gt;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sym typeface="Century Gothic" charset="0"/>
              </a:rPr>
              <a:t>&lt;a </a:t>
            </a:r>
            <a:r>
              <a:rPr lang="en-US" sz="2000" b="1" dirty="0" err="1">
                <a:solidFill>
                  <a:schemeClr val="accent2">
                    <a:lumMod val="60000"/>
                    <a:lumOff val="40000"/>
                  </a:schemeClr>
                </a:solidFill>
                <a:sym typeface="Century Gothic" charset="0"/>
              </a:rPr>
              <a:t>href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sym typeface="Century Gothic" charset="0"/>
              </a:rPr>
              <a:t>="/assign3.html"&gt; </a:t>
            </a:r>
            <a:r>
              <a:rPr lang="en-US" sz="2000" dirty="0">
                <a:sym typeface="Century Gothic" charset="0"/>
              </a:rPr>
              <a:t>Assign3 </a:t>
            </a: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  <a:sym typeface="Century Gothic" charset="0"/>
              </a:rPr>
              <a:t>&lt;/a&gt;</a:t>
            </a:r>
            <a:r>
              <a:rPr lang="en-US" sz="2000" b="1" dirty="0">
                <a:solidFill>
                  <a:srgbClr val="FF0000"/>
                </a:solidFill>
                <a:sym typeface="Century Gothic" charset="0"/>
              </a:rPr>
              <a:t>&lt;/li&gt;</a:t>
            </a:r>
          </a:p>
          <a:p>
            <a:pPr marL="0" indent="0">
              <a:buNone/>
              <a:defRPr/>
            </a:pPr>
            <a:r>
              <a:rPr lang="en-US" sz="2000" b="1" dirty="0">
                <a:sym typeface="Century Gothic" charset="0"/>
              </a:rPr>
              <a:t>	</a:t>
            </a:r>
            <a:r>
              <a:rPr lang="en-US" sz="2000" b="1" dirty="0">
                <a:solidFill>
                  <a:srgbClr val="FF0000"/>
                </a:solidFill>
                <a:sym typeface="Century Gothic" charset="0"/>
              </a:rPr>
              <a:t>&lt;</a:t>
            </a:r>
            <a:r>
              <a:rPr lang="en-US" sz="2000" b="1" dirty="0" err="1">
                <a:solidFill>
                  <a:srgbClr val="FF0000"/>
                </a:solidFill>
                <a:sym typeface="Century Gothic" charset="0"/>
              </a:rPr>
              <a:t>ul</a:t>
            </a:r>
            <a:r>
              <a:rPr lang="en-US" sz="2000" b="1" dirty="0">
                <a:solidFill>
                  <a:srgbClr val="FF0000"/>
                </a:solidFill>
                <a:sym typeface="Century Gothic" charset="0"/>
              </a:rPr>
              <a:t>&gt;</a:t>
            </a:r>
            <a:endParaRPr lang="en-US" sz="2000" dirty="0">
              <a:solidFill>
                <a:srgbClr val="FF0000"/>
              </a:solidFill>
              <a:sym typeface="Century Gothic" charset="0"/>
            </a:endParaRPr>
          </a:p>
          <a:p>
            <a:pPr marL="0" indent="0">
              <a:buNone/>
              <a:defRPr/>
            </a:pPr>
            <a:r>
              <a:rPr lang="en-US" sz="2000" b="1" dirty="0">
                <a:sym typeface="Century Gothic" charset="0"/>
              </a:rPr>
              <a:t>&lt;/body&gt;</a:t>
            </a:r>
            <a:endParaRPr lang="en-US" sz="2000" dirty="0">
              <a:sym typeface="Century Gothic" charset="0"/>
            </a:endParaRPr>
          </a:p>
          <a:p>
            <a:pPr eaLnBrk="1" hangingPunct="1">
              <a:buFont typeface="Arial" charset="0"/>
              <a:buChar char="•"/>
              <a:defRPr/>
            </a:pPr>
            <a:endParaRPr lang="en-US" dirty="0" smtClean="0">
              <a:sym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04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ym typeface="Palatino Linotype" charset="0"/>
              </a:rPr>
              <a:t>&lt;Images&gt;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524000" y="1755775"/>
            <a:ext cx="91440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/>
          <a:lstStyle>
            <a:lvl1pPr marL="342900" indent="-342900" algn="l" rtl="0" fontAlgn="base">
              <a:spcBef>
                <a:spcPts val="6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24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1pPr>
            <a:lvl2pPr marL="704850" indent="-28575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Courier New" charset="0"/>
              <a:buChar char="o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2pPr>
            <a:lvl3pPr marL="11049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3pPr>
            <a:lvl4pPr marL="15621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Courier New" charset="0"/>
              <a:buChar char="o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4pPr>
            <a:lvl5pPr marL="20193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5pPr>
            <a:lvl6pPr marL="24765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6pPr>
            <a:lvl7pPr marL="29337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7pPr>
            <a:lvl8pPr marL="33909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8pPr>
            <a:lvl9pPr marL="3848100" indent="-228600" algn="l" rtl="0" fontAlgn="base">
              <a:spcBef>
                <a:spcPts val="400"/>
              </a:spcBef>
              <a:spcAft>
                <a:spcPct val="0"/>
              </a:spcAft>
              <a:buClr>
                <a:srgbClr val="7F7F7F"/>
              </a:buClr>
              <a:buSzPct val="100000"/>
              <a:buFont typeface="Arial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Century Gothic" charset="0"/>
              </a:defRPr>
            </a:lvl9pPr>
          </a:lstStyle>
          <a:p>
            <a:pPr>
              <a:defRPr/>
            </a:pPr>
            <a:r>
              <a:rPr lang="en-US" sz="2000" dirty="0"/>
              <a:t>Some webpages have images… </a:t>
            </a:r>
          </a:p>
          <a:p>
            <a:pPr>
              <a:defRPr/>
            </a:pPr>
            <a:endParaRPr lang="en-US" sz="2000" dirty="0"/>
          </a:p>
          <a:p>
            <a:pPr marL="0" indent="0">
              <a:buNone/>
              <a:defRPr/>
            </a:pPr>
            <a:r>
              <a:rPr lang="en-US" sz="2000" b="1" dirty="0"/>
              <a:t>&lt;body&gt;</a:t>
            </a:r>
            <a:endParaRPr lang="en-US" sz="2000" dirty="0"/>
          </a:p>
          <a:p>
            <a:pPr marL="0" indent="0">
              <a:buNone/>
              <a:defRPr/>
            </a:pPr>
            <a:r>
              <a:rPr lang="en-US" sz="2000" dirty="0">
                <a:solidFill>
                  <a:srgbClr val="FF0000"/>
                </a:solidFill>
              </a:rPr>
              <a:t>&lt;</a:t>
            </a:r>
            <a:r>
              <a:rPr lang="en-US" sz="2000" dirty="0" err="1">
                <a:solidFill>
                  <a:srgbClr val="FF0000"/>
                </a:solidFill>
              </a:rPr>
              <a:t>img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src</a:t>
            </a:r>
            <a:r>
              <a:rPr lang="en-US" sz="2000" dirty="0">
                <a:solidFill>
                  <a:srgbClr val="FF0000"/>
                </a:solidFill>
              </a:rPr>
              <a:t>= "/yourPicture.jpg" alt= "A picture of me" height="42" width="42"&gt;</a:t>
            </a:r>
          </a:p>
          <a:p>
            <a:pPr marL="0" indent="0">
              <a:buNone/>
              <a:defRPr/>
            </a:pPr>
            <a:r>
              <a:rPr lang="en-US" sz="2000" b="1" dirty="0"/>
              <a:t>&lt;/body&gt;</a:t>
            </a:r>
            <a:endParaRPr lang="en-US" sz="2000" dirty="0"/>
          </a:p>
        </p:txBody>
      </p:sp>
      <p:cxnSp>
        <p:nvCxnSpPr>
          <p:cNvPr id="22533" name="Straight Arrow Connector 6"/>
          <p:cNvCxnSpPr>
            <a:cxnSpLocks noChangeShapeType="1"/>
          </p:cNvCxnSpPr>
          <p:nvPr/>
        </p:nvCxnSpPr>
        <p:spPr bwMode="auto">
          <a:xfrm flipV="1">
            <a:off x="3505200" y="3200400"/>
            <a:ext cx="381000" cy="68580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34" name="TextBox 8"/>
          <p:cNvSpPr txBox="1">
            <a:spLocks noChangeArrowheads="1"/>
          </p:cNvSpPr>
          <p:nvPr/>
        </p:nvSpPr>
        <p:spPr bwMode="auto">
          <a:xfrm>
            <a:off x="1841500" y="3886201"/>
            <a:ext cx="2743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400"/>
              <a:t>Name of picture in current folder</a:t>
            </a:r>
          </a:p>
        </p:txBody>
      </p:sp>
      <p:cxnSp>
        <p:nvCxnSpPr>
          <p:cNvPr id="22535" name="Straight Arrow Connector 9"/>
          <p:cNvCxnSpPr>
            <a:cxnSpLocks noChangeShapeType="1"/>
          </p:cNvCxnSpPr>
          <p:nvPr/>
        </p:nvCxnSpPr>
        <p:spPr bwMode="auto">
          <a:xfrm flipV="1">
            <a:off x="4584700" y="3276600"/>
            <a:ext cx="1511300" cy="129540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36" name="TextBox 11"/>
          <p:cNvSpPr txBox="1">
            <a:spLocks noChangeArrowheads="1"/>
          </p:cNvSpPr>
          <p:nvPr/>
        </p:nvSpPr>
        <p:spPr bwMode="auto">
          <a:xfrm>
            <a:off x="3429000" y="4572001"/>
            <a:ext cx="2057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400"/>
              <a:t>The alternative text</a:t>
            </a:r>
          </a:p>
        </p:txBody>
      </p:sp>
      <p:cxnSp>
        <p:nvCxnSpPr>
          <p:cNvPr id="22537" name="Straight Arrow Connector 12"/>
          <p:cNvCxnSpPr>
            <a:cxnSpLocks noChangeShapeType="1"/>
          </p:cNvCxnSpPr>
          <p:nvPr/>
        </p:nvCxnSpPr>
        <p:spPr bwMode="auto">
          <a:xfrm flipV="1">
            <a:off x="7842250" y="3238500"/>
            <a:ext cx="374650" cy="118110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38" name="Straight Arrow Connector 14"/>
          <p:cNvCxnSpPr>
            <a:cxnSpLocks noChangeShapeType="1"/>
          </p:cNvCxnSpPr>
          <p:nvPr/>
        </p:nvCxnSpPr>
        <p:spPr bwMode="auto">
          <a:xfrm flipV="1">
            <a:off x="8534401" y="3276600"/>
            <a:ext cx="1120775" cy="114300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39" name="TextBox 16"/>
          <p:cNvSpPr txBox="1">
            <a:spLocks noChangeArrowheads="1"/>
          </p:cNvSpPr>
          <p:nvPr/>
        </p:nvSpPr>
        <p:spPr bwMode="auto">
          <a:xfrm>
            <a:off x="5715000" y="4492626"/>
            <a:ext cx="495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400"/>
              <a:t>Height and Width (default is pixels, could be percentage)</a:t>
            </a:r>
          </a:p>
        </p:txBody>
      </p:sp>
    </p:spTree>
    <p:extLst>
      <p:ext uri="{BB962C8B-B14F-4D97-AF65-F5344CB8AC3E}">
        <p14:creationId xmlns:p14="http://schemas.microsoft.com/office/powerpoint/2010/main" val="306599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ym typeface="Palatino Linotype" charset="0"/>
              </a:rPr>
              <a:t>&lt;Who’s lost&gt;</a:t>
            </a:r>
          </a:p>
        </p:txBody>
      </p:sp>
      <p:pic>
        <p:nvPicPr>
          <p:cNvPr id="23556" name="Picture 2" descr="http://i.qkme.me/352sq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14" y="2000250"/>
            <a:ext cx="55149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3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Show up to at least 3 of 4 classes (or miss small portions of multiple classes)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Be willing to stretch the learning boundary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Work on your project outside of class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Instructors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Set up all tools you need to succeed in the course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Respond to Emails quickly and accurately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Breakfast and lunch at every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5958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226716">
            <a:off x="2082801" y="3133726"/>
            <a:ext cx="2767013" cy="2570163"/>
          </a:xfrm>
          <a:prstGeom prst="rect">
            <a:avLst/>
          </a:prstGeom>
          <a:noFill/>
          <a:ln>
            <a:noFill/>
          </a:ln>
          <a:effectLst>
            <a:outerShdw blurRad="63500" dist="38099" dir="54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62105">
            <a:off x="7748589" y="1749426"/>
            <a:ext cx="2446337" cy="1731963"/>
          </a:xfrm>
          <a:prstGeom prst="rect">
            <a:avLst/>
          </a:prstGeom>
          <a:noFill/>
          <a:ln>
            <a:noFill/>
          </a:ln>
          <a:effectLst>
            <a:outerShdw blurRad="63500" dist="38099" dir="54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-51826">
            <a:off x="7335839" y="3636964"/>
            <a:ext cx="2547937" cy="2084387"/>
          </a:xfrm>
          <a:prstGeom prst="rect">
            <a:avLst/>
          </a:prstGeom>
          <a:noFill/>
          <a:ln>
            <a:noFill/>
          </a:ln>
          <a:effectLst>
            <a:outerShdw blurRad="63500" dist="38099" dir="54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ym typeface="Palatino Linotype" charset="0"/>
              </a:rPr>
              <a:t>&lt;The tag is the limit&gt;</a:t>
            </a:r>
          </a:p>
        </p:txBody>
      </p:sp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-573132">
            <a:off x="2422526" y="2019301"/>
            <a:ext cx="2620963" cy="1928813"/>
          </a:xfrm>
          <a:prstGeom prst="rect">
            <a:avLst/>
          </a:prstGeom>
          <a:noFill/>
          <a:ln>
            <a:noFill/>
          </a:ln>
          <a:effectLst>
            <a:outerShdw blurRad="63500" dist="38099" dir="54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1804687">
            <a:off x="3592514" y="3309939"/>
            <a:ext cx="2516187" cy="1709737"/>
          </a:xfrm>
          <a:prstGeom prst="rect">
            <a:avLst/>
          </a:prstGeom>
          <a:noFill/>
          <a:ln>
            <a:noFill/>
          </a:ln>
          <a:effectLst>
            <a:outerShdw blurRad="63500" dist="38099" dir="54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7" name="AutoShape 9"/>
          <p:cNvSpPr>
            <a:spLocks/>
          </p:cNvSpPr>
          <p:nvPr/>
        </p:nvSpPr>
        <p:spPr bwMode="auto">
          <a:xfrm>
            <a:off x="6162675" y="3419475"/>
            <a:ext cx="539750" cy="293688"/>
          </a:xfrm>
          <a:prstGeom prst="rightArrow">
            <a:avLst>
              <a:gd name="adj1" fmla="val 31537"/>
              <a:gd name="adj2" fmla="val 96708"/>
            </a:avLst>
          </a:prstGeom>
          <a:solidFill>
            <a:srgbClr val="C0EDFE"/>
          </a:solidFill>
          <a:ln w="3175" cap="rnd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3500" dist="38099" dir="5400000" algn="ctr" rotWithShape="0">
              <a:schemeClr val="bg2">
                <a:alpha val="25000"/>
              </a:schemeClr>
            </a:outerShdw>
          </a:effec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34827" name="Rectangle 10"/>
          <p:cNvSpPr>
            <a:spLocks/>
          </p:cNvSpPr>
          <p:nvPr/>
        </p:nvSpPr>
        <p:spPr bwMode="auto">
          <a:xfrm>
            <a:off x="5564188" y="2755900"/>
            <a:ext cx="18542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spcBef>
                <a:spcPts val="575"/>
              </a:spcBef>
            </a:pPr>
            <a:r>
              <a:rPr lang="en-US" sz="1800">
                <a:solidFill>
                  <a:srgbClr val="7F7F7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rPr>
              <a:t>HTML, images, and style sheets</a:t>
            </a:r>
          </a:p>
        </p:txBody>
      </p:sp>
      <p:sp>
        <p:nvSpPr>
          <p:cNvPr id="34828" name="Rectangle 1"/>
          <p:cNvSpPr>
            <a:spLocks noChangeArrowheads="1"/>
          </p:cNvSpPr>
          <p:nvPr/>
        </p:nvSpPr>
        <p:spPr bwMode="auto">
          <a:xfrm>
            <a:off x="3732213" y="5816601"/>
            <a:ext cx="457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2400">
                <a:hlinkClick r:id="rId8"/>
              </a:rPr>
              <a:t>http://www.csszengarden.com/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32936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 try!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Mozilla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1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0482072" cy="1499616"/>
          </a:xfrm>
        </p:spPr>
        <p:txBody>
          <a:bodyPr/>
          <a:lstStyle/>
          <a:p>
            <a:r>
              <a:rPr lang="en-US" dirty="0" smtClean="0"/>
              <a:t>Check out the internals of your favorite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Develepor</a:t>
            </a:r>
            <a:r>
              <a:rPr lang="en-US" dirty="0" smtClean="0"/>
              <a:t> tools (Firefox or Chrome)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goggles.webmaker.org/en-US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94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out writing your own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thimble.webmaker.org/en-</a:t>
            </a:r>
            <a:r>
              <a:rPr lang="en-US" dirty="0" smtClean="0">
                <a:hlinkClick r:id="rId2"/>
              </a:rPr>
              <a:t>US</a:t>
            </a:r>
            <a:endParaRPr lang="en-US" dirty="0" smtClean="0"/>
          </a:p>
          <a:p>
            <a:r>
              <a:rPr lang="en-US" dirty="0">
                <a:hlinkClick r:id="rId3"/>
              </a:rPr>
              <a:t>http://jsfiddle.net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834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86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Time!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57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Discuss?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Schedules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Contact Info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App Ideas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Whatever else you want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3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work Together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Source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561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56" y="2286000"/>
            <a:ext cx="4022725" cy="4022725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The whole point is to share files across machines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What happens if 2 people edit the same document and they save at different times?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What gets included and what doesn’t?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32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332495"/>
            <a:ext cx="9720073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Don’t share the files themselves, share their HISTORY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Diff: The incremental changes to files between the last time you updated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This way, the system can be sure that you’re overwriting a line because you meant to instead of by accident!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the Web work?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4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illustration : Initial State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52214" y="1917700"/>
            <a:ext cx="3263900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61400" y="4356100"/>
            <a:ext cx="3263900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7650" y="4356100"/>
            <a:ext cx="3263900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52214" y="1932432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61400" y="4361196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Programmer 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7650" y="4361196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Programmer 1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90082" y="3417316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503339" y="3408706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564646" y="3417316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421034" y="3156728"/>
            <a:ext cx="2984609" cy="1007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21034" y="2679168"/>
            <a:ext cx="2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Commit 513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7148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illustration : Starting State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52214" y="1917700"/>
            <a:ext cx="3263900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61400" y="4356100"/>
            <a:ext cx="3263900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7650" y="4356100"/>
            <a:ext cx="3263900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52214" y="1932432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61400" y="4361196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Programmer 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7650" y="4361196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Programmer 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09600" y="586740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522857" y="585879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84164" y="586740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590082" y="3417316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503339" y="3408706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564646" y="3417316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004517" y="587601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917774" y="586740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979081" y="587601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584164" y="3146156"/>
            <a:ext cx="1445395" cy="108294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718171" y="3210618"/>
            <a:ext cx="1503321" cy="10184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80634" y="3072600"/>
            <a:ext cx="92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Clone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8197707" y="3066532"/>
            <a:ext cx="92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Clone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4421034" y="3156728"/>
            <a:ext cx="2984609" cy="1007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21034" y="2679168"/>
            <a:ext cx="2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Commit 513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26941" y="5509553"/>
            <a:ext cx="2984609" cy="1007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6941" y="5031993"/>
            <a:ext cx="2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Commit 513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902560" y="5541626"/>
            <a:ext cx="2984609" cy="1007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02560" y="5064066"/>
            <a:ext cx="2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Commit 513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82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illustration : Each Makes Changes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52214" y="1917700"/>
            <a:ext cx="3263900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61400" y="4356100"/>
            <a:ext cx="3263900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7650" y="4356100"/>
            <a:ext cx="3263900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52214" y="1932432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61400" y="4361196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Programmer 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7650" y="4361196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Programmer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522857" y="585879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84164" y="586740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590082" y="3417316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503339" y="3408706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564646" y="3417316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004517" y="587601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917774" y="586740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979081" y="587601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2857" y="5858790"/>
            <a:ext cx="711200" cy="2630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77174" y="5858789"/>
            <a:ext cx="730033" cy="2630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976010" y="5875149"/>
            <a:ext cx="711200" cy="2630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917774" y="6163159"/>
            <a:ext cx="711200" cy="2630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33952" y="5548393"/>
            <a:ext cx="2984609" cy="1007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81069" y="5605220"/>
            <a:ext cx="2984609" cy="1007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952" y="5195319"/>
            <a:ext cx="2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Commit 777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781069" y="5195319"/>
            <a:ext cx="2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Commit 631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421034" y="3156728"/>
            <a:ext cx="2984609" cy="1007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21034" y="2679168"/>
            <a:ext cx="2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Commit 513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11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167872" cy="1499616"/>
          </a:xfrm>
        </p:spPr>
        <p:txBody>
          <a:bodyPr/>
          <a:lstStyle/>
          <a:p>
            <a:r>
              <a:rPr lang="en-US" dirty="0" smtClean="0"/>
              <a:t>Visual illustration : </a:t>
            </a:r>
            <a:r>
              <a:rPr lang="en-US" dirty="0" err="1" smtClean="0"/>
              <a:t>Prog</a:t>
            </a:r>
            <a:r>
              <a:rPr lang="en-US" dirty="0" smtClean="0"/>
              <a:t>. 2 changes server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52214" y="1917700"/>
            <a:ext cx="3263900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61400" y="4356100"/>
            <a:ext cx="3263900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7650" y="4356100"/>
            <a:ext cx="3263900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52214" y="1932432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61400" y="4361196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Programmer 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7650" y="4361196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Programmer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522857" y="585879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84164" y="586740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004517" y="587601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917774" y="586740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979081" y="587601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2857" y="5858790"/>
            <a:ext cx="711200" cy="2630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77174" y="5858789"/>
            <a:ext cx="730033" cy="2630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976010" y="5875149"/>
            <a:ext cx="711200" cy="2630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917774" y="6163159"/>
            <a:ext cx="711200" cy="2630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33952" y="5548393"/>
            <a:ext cx="2984609" cy="1007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81069" y="5605220"/>
            <a:ext cx="2984609" cy="1007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952" y="5195319"/>
            <a:ext cx="2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Commit 777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781069" y="5195319"/>
            <a:ext cx="2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Commit 631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7640664" y="3486504"/>
            <a:ext cx="1719454" cy="79145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197707" y="3066532"/>
            <a:ext cx="92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Push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4575163" y="3425926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488420" y="3417316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549727" y="3425926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546656" y="3425065"/>
            <a:ext cx="711200" cy="2630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488420" y="3713075"/>
            <a:ext cx="711200" cy="2630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421030" y="3158580"/>
            <a:ext cx="2984609" cy="1007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21030" y="2814514"/>
            <a:ext cx="2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Commit 631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03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167872" cy="1499616"/>
          </a:xfrm>
        </p:spPr>
        <p:txBody>
          <a:bodyPr/>
          <a:lstStyle/>
          <a:p>
            <a:r>
              <a:rPr lang="en-US" dirty="0" smtClean="0"/>
              <a:t>Visual illustration : </a:t>
            </a:r>
            <a:r>
              <a:rPr lang="en-US" dirty="0" err="1" smtClean="0"/>
              <a:t>Prog</a:t>
            </a:r>
            <a:r>
              <a:rPr lang="en-US" dirty="0" smtClean="0"/>
              <a:t>. 1 changes server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52214" y="1917700"/>
            <a:ext cx="3263900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61400" y="4356100"/>
            <a:ext cx="3263900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7650" y="4356100"/>
            <a:ext cx="3263900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52214" y="1932432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61400" y="4361196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Programmer 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7650" y="4361196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Programmer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522857" y="585879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84164" y="586740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004517" y="587601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917774" y="586740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979081" y="587601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2857" y="5858790"/>
            <a:ext cx="711200" cy="2630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77174" y="5858789"/>
            <a:ext cx="730033" cy="2630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976010" y="5875149"/>
            <a:ext cx="711200" cy="2630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917774" y="6163159"/>
            <a:ext cx="711200" cy="2630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33952" y="5548393"/>
            <a:ext cx="2984609" cy="1007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81069" y="5605220"/>
            <a:ext cx="2984609" cy="1007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952" y="5195319"/>
            <a:ext cx="2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Commit 777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781069" y="5195319"/>
            <a:ext cx="2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Commit 631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2153406" y="3364968"/>
            <a:ext cx="1951025" cy="90166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005623" y="3065335"/>
            <a:ext cx="1620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Push Fails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4575163" y="3425926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488420" y="3417316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549727" y="3425926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546656" y="3425065"/>
            <a:ext cx="711200" cy="2630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488420" y="3713075"/>
            <a:ext cx="711200" cy="2630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421030" y="3158580"/>
            <a:ext cx="2984609" cy="1007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21030" y="2814514"/>
            <a:ext cx="2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Commit 631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895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167872" cy="1499616"/>
          </a:xfrm>
        </p:spPr>
        <p:txBody>
          <a:bodyPr/>
          <a:lstStyle/>
          <a:p>
            <a:r>
              <a:rPr lang="en-US" dirty="0" smtClean="0"/>
              <a:t>Visual illustration : </a:t>
            </a:r>
            <a:r>
              <a:rPr lang="en-US" dirty="0" err="1" smtClean="0"/>
              <a:t>Prog</a:t>
            </a:r>
            <a:r>
              <a:rPr lang="en-US" dirty="0" smtClean="0"/>
              <a:t>. 1 Pulls Changes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52214" y="1917700"/>
            <a:ext cx="3263900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61400" y="4356100"/>
            <a:ext cx="3263900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7649" y="4356100"/>
            <a:ext cx="4327513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52214" y="1932432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61400" y="4361196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Programmer 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7650" y="4361196"/>
            <a:ext cx="432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Programmer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522857" y="585879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84164" y="586740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004517" y="587601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917774" y="586740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979081" y="587601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2857" y="5858790"/>
            <a:ext cx="711200" cy="2630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77174" y="5858789"/>
            <a:ext cx="730033" cy="2630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976010" y="5875149"/>
            <a:ext cx="711200" cy="2630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917774" y="6163159"/>
            <a:ext cx="711200" cy="2630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33952" y="5548393"/>
            <a:ext cx="3987078" cy="1007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81069" y="5605220"/>
            <a:ext cx="2984609" cy="1007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952" y="5195319"/>
            <a:ext cx="2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Commit 777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781069" y="5195319"/>
            <a:ext cx="2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Commit 631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2153406" y="3364968"/>
            <a:ext cx="1951025" cy="90166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005623" y="3065335"/>
            <a:ext cx="1620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Pull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4575163" y="3425926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488420" y="3417316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549727" y="3425926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546656" y="3425065"/>
            <a:ext cx="711200" cy="2630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488420" y="3713075"/>
            <a:ext cx="711200" cy="2630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421030" y="3158580"/>
            <a:ext cx="2984609" cy="1007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21030" y="2814514"/>
            <a:ext cx="2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Commit 631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526512" y="6121832"/>
            <a:ext cx="711200" cy="31211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564440" y="5858789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561369" y="5857928"/>
            <a:ext cx="711200" cy="2630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644478" y="6138189"/>
            <a:ext cx="1902178" cy="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658031" y="5545004"/>
            <a:ext cx="2052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Merge Conflict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89175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167872" cy="1499616"/>
          </a:xfrm>
        </p:spPr>
        <p:txBody>
          <a:bodyPr/>
          <a:lstStyle/>
          <a:p>
            <a:r>
              <a:rPr lang="en-US" dirty="0" smtClean="0"/>
              <a:t>Visual illustration : </a:t>
            </a:r>
            <a:r>
              <a:rPr lang="en-US" dirty="0" err="1" smtClean="0"/>
              <a:t>Prog</a:t>
            </a:r>
            <a:r>
              <a:rPr lang="en-US" dirty="0" smtClean="0"/>
              <a:t>. 1 Merges Changes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52214" y="1917700"/>
            <a:ext cx="3263900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61400" y="4356100"/>
            <a:ext cx="3263900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7649" y="4356100"/>
            <a:ext cx="3425449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52214" y="1932432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61400" y="4361196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Programmer 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7650" y="4361196"/>
            <a:ext cx="342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Programmer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522857" y="585879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84164" y="586740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004517" y="587601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917774" y="586740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979081" y="587601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2857" y="5858790"/>
            <a:ext cx="711200" cy="2630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77174" y="5858789"/>
            <a:ext cx="730033" cy="263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976010" y="5875149"/>
            <a:ext cx="711200" cy="2630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917774" y="6163159"/>
            <a:ext cx="711200" cy="2630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33952" y="5548393"/>
            <a:ext cx="2984609" cy="1007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81069" y="5605220"/>
            <a:ext cx="2984609" cy="1007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952" y="5195319"/>
            <a:ext cx="2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Commit 777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781069" y="5195319"/>
            <a:ext cx="2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Commit 631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575163" y="3425926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488420" y="3417316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549727" y="3425926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546656" y="3425065"/>
            <a:ext cx="711200" cy="2630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488420" y="3713075"/>
            <a:ext cx="711200" cy="2630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421030" y="3158580"/>
            <a:ext cx="2984609" cy="1007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21030" y="2814514"/>
            <a:ext cx="2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Commit 631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526512" y="6121832"/>
            <a:ext cx="711200" cy="31211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15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167872" cy="1499616"/>
          </a:xfrm>
        </p:spPr>
        <p:txBody>
          <a:bodyPr/>
          <a:lstStyle/>
          <a:p>
            <a:r>
              <a:rPr lang="en-US" dirty="0" smtClean="0"/>
              <a:t>Visual illustration : </a:t>
            </a:r>
            <a:r>
              <a:rPr lang="en-US" dirty="0" err="1" smtClean="0"/>
              <a:t>Prog</a:t>
            </a:r>
            <a:r>
              <a:rPr lang="en-US" dirty="0" smtClean="0"/>
              <a:t>. 1 Pushes Changes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52214" y="1917700"/>
            <a:ext cx="3263900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61400" y="4356100"/>
            <a:ext cx="3263900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7649" y="4356100"/>
            <a:ext cx="3425449" cy="231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52214" y="1932432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61400" y="4361196"/>
            <a:ext cx="326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Programmer 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7650" y="4361196"/>
            <a:ext cx="342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Programmer 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522857" y="585879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84164" y="586740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004517" y="587601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917774" y="586740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979081" y="587601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2857" y="5858790"/>
            <a:ext cx="711200" cy="2630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77174" y="5858789"/>
            <a:ext cx="730033" cy="263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976010" y="5875149"/>
            <a:ext cx="711200" cy="2630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917774" y="6163159"/>
            <a:ext cx="711200" cy="2630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33952" y="5548393"/>
            <a:ext cx="2984609" cy="1007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81069" y="5605220"/>
            <a:ext cx="2984609" cy="1007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952" y="5195319"/>
            <a:ext cx="2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Commit 777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781069" y="5195319"/>
            <a:ext cx="2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Commit 631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526512" y="6121832"/>
            <a:ext cx="711200" cy="31211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72341" y="344095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533648" y="3449560"/>
            <a:ext cx="7112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472341" y="3440950"/>
            <a:ext cx="711200" cy="2630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526658" y="3440949"/>
            <a:ext cx="730033" cy="2630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383436" y="3130553"/>
            <a:ext cx="2984609" cy="10073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383436" y="2777479"/>
            <a:ext cx="298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Commit 777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475996" y="3703992"/>
            <a:ext cx="711200" cy="31211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787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let’s get you Acquainted with </a:t>
            </a:r>
            <a:r>
              <a:rPr lang="en-US" dirty="0" err="1" smtClean="0"/>
              <a:t>git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94" y="2487612"/>
            <a:ext cx="8667750" cy="3619500"/>
          </a:xfrm>
        </p:spPr>
      </p:pic>
    </p:spTree>
    <p:extLst>
      <p:ext uri="{BB962C8B-B14F-4D97-AF65-F5344CB8AC3E}">
        <p14:creationId xmlns:p14="http://schemas.microsoft.com/office/powerpoint/2010/main" val="4008651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are super interested…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https://stackoverflow.com/questions/315911/git-for-beginners-the-definitive-practical-</a:t>
            </a:r>
            <a:r>
              <a:rPr lang="en-US" dirty="0" smtClean="0">
                <a:hlinkClick r:id="rId2"/>
              </a:rPr>
              <a:t>guide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446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difference?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Internet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Vint</a:t>
            </a:r>
            <a:r>
              <a:rPr lang="en-US" dirty="0" smtClean="0"/>
              <a:t> Cerf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Invented </a:t>
            </a:r>
            <a:r>
              <a:rPr lang="en-US" dirty="0" smtClean="0"/>
              <a:t>in the </a:t>
            </a:r>
            <a:r>
              <a:rPr lang="en-US" dirty="0" smtClean="0"/>
              <a:t>1970s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Simply </a:t>
            </a:r>
            <a:r>
              <a:rPr lang="en-US" u="sng" dirty="0" smtClean="0"/>
              <a:t>a</a:t>
            </a:r>
            <a:r>
              <a:rPr lang="en-US" dirty="0" smtClean="0"/>
              <a:t> way to connect two computers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The Web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406352" cy="334157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Tim Burners-Lee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Invented </a:t>
            </a:r>
            <a:r>
              <a:rPr lang="en-US" dirty="0" smtClean="0"/>
              <a:t>in 1991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Used to quickly share documents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17" y="4480323"/>
            <a:ext cx="2696536" cy="20224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031" y="4584556"/>
            <a:ext cx="1572612" cy="192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47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is a version control system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is a place people can share open source projects using </a:t>
            </a:r>
            <a:r>
              <a:rPr lang="en-US" dirty="0" err="1" smtClean="0"/>
              <a:t>Git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https://github.com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46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development Environment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16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places your code will Execute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 Testing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28" y="2967038"/>
            <a:ext cx="4455582" cy="3341687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5" y="3771116"/>
            <a:ext cx="4754563" cy="1733530"/>
          </a:xfrm>
        </p:spPr>
      </p:pic>
    </p:spTree>
    <p:extLst>
      <p:ext uri="{BB962C8B-B14F-4D97-AF65-F5344CB8AC3E}">
        <p14:creationId xmlns:p14="http://schemas.microsoft.com/office/powerpoint/2010/main" val="15385841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xampp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Free server that runs on your computer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Not accessible to the outside world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Lets you host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 static files (images)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dynamic files (your code – we’ll get to that next week)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Data – </a:t>
            </a:r>
            <a:r>
              <a:rPr lang="en-US" dirty="0" err="1" smtClean="0"/>
              <a:t>mysql</a:t>
            </a:r>
            <a:r>
              <a:rPr lang="en-US" dirty="0" smtClean="0"/>
              <a:t>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Use this to see how your code looks and executes as you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7768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Web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You’re going into the cloud! (We’ll explain that in a few weeks)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You’ll be in the free tier – publically accessible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Show this off to friend and family when it’s done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Send code here when it’s in a working and stable condition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 instructors will help you get your code out here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WARNING: Since it is publically accessible, be careful about what data you store since there is a chance it could be hacked. No real names, addresses, credit cards, </a:t>
            </a:r>
            <a:r>
              <a:rPr lang="en-US" dirty="0" err="1" smtClean="0"/>
              <a:t>etc</a:t>
            </a:r>
            <a:r>
              <a:rPr lang="en-US" dirty="0" smtClean="0"/>
              <a:t> until we give you advice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185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 </a:t>
            </a:r>
            <a:r>
              <a:rPr lang="en-US" dirty="0" smtClean="0"/>
              <a:t>Design Theory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Yea,</a:t>
            </a:r>
            <a:r>
              <a:rPr lang="en-US" dirty="0"/>
              <a:t> </a:t>
            </a:r>
            <a:r>
              <a:rPr lang="en-US" dirty="0" smtClean="0"/>
              <a:t>it’s a mouthful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951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>
                <a:ea typeface="ＭＳ Ｐゴシック" panose="020B0600070205080204" pitchFamily="34" charset="-128"/>
              </a:rPr>
              <a:t>Determine user’s skill levels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800" dirty="0">
                <a:ea typeface="ＭＳ Ｐゴシック" panose="020B0600070205080204" pitchFamily="34" charset="-128"/>
              </a:rPr>
              <a:t>“</a:t>
            </a:r>
            <a:r>
              <a:rPr lang="en-US" altLang="ja-JP" sz="2800" dirty="0">
                <a:ea typeface="ＭＳ Ｐゴシック" panose="020B0600070205080204" pitchFamily="34" charset="-128"/>
              </a:rPr>
              <a:t>Know thy user”</a:t>
            </a:r>
          </a:p>
          <a:p>
            <a:r>
              <a:rPr lang="en-US" altLang="ja-JP" sz="2800" dirty="0">
                <a:ea typeface="ＭＳ Ｐゴシック" panose="020B0600070205080204" pitchFamily="34" charset="-128"/>
              </a:rPr>
              <a:t>Age, gender, physical and cognitive abilities, education, cultural or ethnic background, training, motivation, goals and personality</a:t>
            </a:r>
          </a:p>
          <a:p>
            <a:r>
              <a:rPr lang="en-US" altLang="ja-JP" sz="2800" dirty="0">
                <a:ea typeface="ＭＳ Ｐゴシック" panose="020B0600070205080204" pitchFamily="34" charset="-128"/>
              </a:rPr>
              <a:t>Design goals based on skill level</a:t>
            </a:r>
          </a:p>
          <a:p>
            <a:pPr marL="800100" lvl="1" indent="-342900"/>
            <a:r>
              <a:rPr lang="en-US" altLang="ja-JP" sz="2400" dirty="0">
                <a:ea typeface="ＭＳ Ｐゴシック" panose="020B0600070205080204" pitchFamily="34" charset="-128"/>
              </a:rPr>
              <a:t>Novice or first-time users</a:t>
            </a:r>
          </a:p>
          <a:p>
            <a:pPr marL="800100" lvl="1" indent="-342900"/>
            <a:r>
              <a:rPr lang="en-US" altLang="ja-JP" sz="2400" dirty="0">
                <a:ea typeface="ＭＳ Ｐゴシック" panose="020B0600070205080204" pitchFamily="34" charset="-128"/>
              </a:rPr>
              <a:t>Knowledgeable intermittent users</a:t>
            </a:r>
          </a:p>
          <a:p>
            <a:pPr marL="800100" lvl="1" indent="-342900"/>
            <a:r>
              <a:rPr lang="en-US" altLang="ja-JP" sz="2400" dirty="0">
                <a:ea typeface="ＭＳ Ｐゴシック" panose="020B0600070205080204" pitchFamily="34" charset="-128"/>
              </a:rPr>
              <a:t>Expert frequent users</a:t>
            </a:r>
          </a:p>
          <a:p>
            <a:r>
              <a:rPr lang="en-US" altLang="ja-JP" sz="2800" dirty="0">
                <a:ea typeface="ＭＳ Ｐゴシック" panose="020B0600070205080204" pitchFamily="34" charset="-128"/>
              </a:rPr>
              <a:t>Multi-layer designs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2-</a:t>
            </a:r>
            <a:fld id="{EF18DFCE-BC3B-4F6F-8BED-C01DA736333D}" type="slidenum">
              <a:rPr lang="en-US" altLang="en-US">
                <a:solidFill>
                  <a:srgbClr val="000000"/>
                </a:solidFill>
              </a:rPr>
              <a:pPr/>
              <a:t>66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107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>
                <a:ea typeface="ＭＳ Ｐゴシック" panose="020B0600070205080204" pitchFamily="34" charset="-128"/>
              </a:rPr>
              <a:t>The 8 golden rules </a:t>
            </a:r>
            <a:br>
              <a:rPr lang="en-US" altLang="ja-JP" smtClean="0">
                <a:ea typeface="ＭＳ Ｐゴシック" panose="020B0600070205080204" pitchFamily="34" charset="-128"/>
              </a:rPr>
            </a:br>
            <a:r>
              <a:rPr lang="en-US" altLang="ja-JP" smtClean="0">
                <a:ea typeface="ＭＳ Ｐゴシック" panose="020B0600070205080204" pitchFamily="34" charset="-128"/>
              </a:rPr>
              <a:t>of interface design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ja-JP" smtClean="0">
                <a:ea typeface="ＭＳ Ｐゴシック" panose="020B0600070205080204" pitchFamily="34" charset="-128"/>
              </a:rPr>
              <a:t>Strive for consistency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ja-JP" smtClean="0">
                <a:ea typeface="ＭＳ Ｐゴシック" panose="020B0600070205080204" pitchFamily="34" charset="-128"/>
              </a:rPr>
              <a:t>Cater to universal usability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ja-JP" smtClean="0">
                <a:ea typeface="ＭＳ Ｐゴシック" panose="020B0600070205080204" pitchFamily="34" charset="-128"/>
              </a:rPr>
              <a:t>Offer informative feedback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ja-JP" smtClean="0">
                <a:ea typeface="ＭＳ Ｐゴシック" panose="020B0600070205080204" pitchFamily="34" charset="-128"/>
              </a:rPr>
              <a:t>Design dialogs to yield closure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ja-JP" smtClean="0">
                <a:ea typeface="ＭＳ Ｐゴシック" panose="020B0600070205080204" pitchFamily="34" charset="-128"/>
              </a:rPr>
              <a:t>Prevent errors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ja-JP" smtClean="0">
                <a:ea typeface="ＭＳ Ｐゴシック" panose="020B0600070205080204" pitchFamily="34" charset="-128"/>
              </a:rPr>
              <a:t>Permit easy reversal of actions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ja-JP" smtClean="0">
                <a:ea typeface="ＭＳ Ｐゴシック" panose="020B0600070205080204" pitchFamily="34" charset="-128"/>
              </a:rPr>
              <a:t>Support internal locus of control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ja-JP" smtClean="0">
                <a:ea typeface="ＭＳ Ｐゴシック" panose="020B0600070205080204" pitchFamily="34" charset="-128"/>
              </a:rPr>
              <a:t>Reduce short term memory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2-</a:t>
            </a:r>
            <a:fld id="{9EF159E6-71A0-41EB-9432-C5FA5D6BCC28}" type="slidenum">
              <a:rPr lang="en-US" altLang="en-US">
                <a:solidFill>
                  <a:srgbClr val="000000"/>
                </a:solidFill>
              </a:rPr>
              <a:pPr/>
              <a:t>67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151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>
                <a:ea typeface="ＭＳ Ｐゴシック" panose="020B0600070205080204" pitchFamily="34" charset="-128"/>
              </a:rPr>
              <a:t>Prevent errors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ja-JP" sz="2800" dirty="0">
                <a:ea typeface="ＭＳ Ｐゴシック" panose="020B0600070205080204" pitchFamily="34" charset="-128"/>
              </a:rPr>
              <a:t>Make error messages specific, positive in tone, and constructive</a:t>
            </a:r>
          </a:p>
          <a:p>
            <a:pPr>
              <a:lnSpc>
                <a:spcPct val="90000"/>
              </a:lnSpc>
            </a:pPr>
            <a:r>
              <a:rPr lang="en-US" altLang="ja-JP" sz="2800" dirty="0">
                <a:ea typeface="ＭＳ Ｐゴシック" panose="020B0600070205080204" pitchFamily="34" charset="-128"/>
              </a:rPr>
              <a:t>Mistakes and slips (Norman, 1983)</a:t>
            </a:r>
          </a:p>
          <a:p>
            <a:pPr>
              <a:lnSpc>
                <a:spcPct val="90000"/>
              </a:lnSpc>
            </a:pPr>
            <a:r>
              <a:rPr lang="en-US" altLang="ja-JP" sz="2800" dirty="0">
                <a:ea typeface="ＭＳ Ｐゴシック" panose="020B0600070205080204" pitchFamily="34" charset="-128"/>
              </a:rPr>
              <a:t>Correct actions</a:t>
            </a:r>
          </a:p>
          <a:p>
            <a:pPr lvl="1"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Gray out inappropriate actions</a:t>
            </a:r>
          </a:p>
          <a:p>
            <a:pPr lvl="1"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Selection rather than freestyle typing</a:t>
            </a:r>
          </a:p>
          <a:p>
            <a:pPr lvl="1"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Automatic completion</a:t>
            </a:r>
          </a:p>
          <a:p>
            <a:pPr>
              <a:lnSpc>
                <a:spcPct val="90000"/>
              </a:lnSpc>
            </a:pPr>
            <a:r>
              <a:rPr lang="en-US" altLang="ja-JP" sz="2800" dirty="0">
                <a:ea typeface="ＭＳ Ｐゴシック" panose="020B0600070205080204" pitchFamily="34" charset="-128"/>
              </a:rPr>
              <a:t>Complete sequences</a:t>
            </a:r>
          </a:p>
          <a:p>
            <a:pPr lvl="1"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Single abstract commands</a:t>
            </a:r>
          </a:p>
          <a:p>
            <a:pPr lvl="1">
              <a:lnSpc>
                <a:spcPct val="90000"/>
              </a:lnSpc>
            </a:pPr>
            <a:r>
              <a:rPr lang="en-US" altLang="ja-JP" sz="2400" dirty="0">
                <a:ea typeface="ＭＳ Ｐゴシック" panose="020B0600070205080204" pitchFamily="34" charset="-128"/>
              </a:rPr>
              <a:t>Macros and subroutines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2-</a:t>
            </a:r>
            <a:fld id="{540F87DE-5E44-4918-8C4D-E5626A46AB05}" type="slidenum">
              <a:rPr lang="en-US" altLang="en-US">
                <a:solidFill>
                  <a:srgbClr val="000000"/>
                </a:solidFill>
              </a:rPr>
              <a:pPr/>
              <a:t>68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24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>
                <a:ea typeface="ＭＳ Ｐゴシック" panose="020B0600070205080204" pitchFamily="34" charset="-128"/>
              </a:rPr>
              <a:t>Usability Testing and Laboratories</a:t>
            </a:r>
            <a:endParaRPr lang="ja-JP" altLang="en-US" sz="4000"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4-</a:t>
            </a:r>
            <a:fld id="{F83F6295-241A-4CCC-B4A3-6733D1D0F16D}" type="slidenum">
              <a:rPr lang="en-US" altLang="en-US">
                <a:solidFill>
                  <a:srgbClr val="000000"/>
                </a:solidFill>
              </a:rPr>
              <a:pPr/>
              <a:t>69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955698"/>
            <a:ext cx="6224250" cy="422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70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167872" cy="1499616"/>
          </a:xfrm>
        </p:spPr>
        <p:txBody>
          <a:bodyPr/>
          <a:lstStyle/>
          <a:p>
            <a:r>
              <a:rPr lang="en-US" dirty="0"/>
              <a:t>What happens when </a:t>
            </a:r>
            <a:r>
              <a:rPr lang="en-US" dirty="0" smtClean="0"/>
              <a:t>You </a:t>
            </a:r>
            <a:r>
              <a:rPr lang="en-US" dirty="0"/>
              <a:t>Go to </a:t>
            </a:r>
            <a:r>
              <a:rPr lang="en-US" dirty="0" smtClean="0"/>
              <a:t>Danny’s FB profile?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65357" y="3521594"/>
            <a:ext cx="1450848" cy="1158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Browser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4761541" y="3393578"/>
            <a:ext cx="2048256" cy="1414272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77402" y="3578623"/>
            <a:ext cx="2141355" cy="10812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7402" y="3588873"/>
            <a:ext cx="2130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Facebook.com</a:t>
            </a:r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2" name="Right Arrow 11"/>
          <p:cNvSpPr/>
          <p:nvPr/>
        </p:nvSpPr>
        <p:spPr>
          <a:xfrm>
            <a:off x="3499669" y="3887354"/>
            <a:ext cx="1024128" cy="475488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7085526" y="3867564"/>
            <a:ext cx="1024128" cy="475488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65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>
                <a:ea typeface="ＭＳ Ｐゴシック" panose="020B0600070205080204" pitchFamily="34" charset="-128"/>
              </a:rPr>
              <a:t>Web page design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11-</a:t>
            </a:r>
            <a:fld id="{6550D422-973C-415F-961A-3BE78CC3E706}" type="slidenum">
              <a:rPr lang="en-US" altLang="en-US">
                <a:solidFill>
                  <a:srgbClr val="000000"/>
                </a:solidFill>
              </a:rPr>
              <a:pPr/>
              <a:t>70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0484" name="TextBox 7"/>
          <p:cNvSpPr txBox="1">
            <a:spLocks noChangeArrowheads="1"/>
          </p:cNvSpPr>
          <p:nvPr/>
        </p:nvSpPr>
        <p:spPr bwMode="auto">
          <a:xfrm>
            <a:off x="2895600" y="5808395"/>
            <a:ext cx="5716588" cy="3079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>
                <a:solidFill>
                  <a:srgbClr val="000000"/>
                </a:solidFill>
              </a:rPr>
              <a:t>The top ten mistakes of web-based presentation of information (Tullis)</a:t>
            </a:r>
          </a:p>
        </p:txBody>
      </p:sp>
      <p:pic>
        <p:nvPicPr>
          <p:cNvPr id="2048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1845995"/>
            <a:ext cx="773112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846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67376" y="3244334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http://www.newsweek.com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://www.ndbancgroup.com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00718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TO: User Interface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981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>
                <a:ea typeface="ＭＳ Ｐゴシック" panose="020B0600070205080204" pitchFamily="34" charset="-128"/>
              </a:rPr>
              <a:t>Color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11-</a:t>
            </a:r>
            <a:fld id="{5E81FFD4-4605-4D1B-B69D-20DB146950FB}" type="slidenum">
              <a:rPr lang="en-US" altLang="en-US">
                <a:solidFill>
                  <a:srgbClr val="000000"/>
                </a:solidFill>
              </a:rPr>
              <a:pPr/>
              <a:t>73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97935" y="3244334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kuler.adobe.com</a:t>
            </a:r>
            <a:r>
              <a:rPr lang="en-US" dirty="0"/>
              <a:t>/create/color-wheel/</a:t>
            </a:r>
          </a:p>
        </p:txBody>
      </p:sp>
    </p:spTree>
    <p:extLst>
      <p:ext uri="{BB962C8B-B14F-4D97-AF65-F5344CB8AC3E}">
        <p14:creationId xmlns:p14="http://schemas.microsoft.com/office/powerpoint/2010/main" val="6871689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30269" y="3244334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getbootstrap.com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08149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Kidding!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499" y="2501900"/>
            <a:ext cx="6341570" cy="3582987"/>
          </a:xfrm>
        </p:spPr>
      </p:pic>
    </p:spTree>
    <p:extLst>
      <p:ext uri="{BB962C8B-B14F-4D97-AF65-F5344CB8AC3E}">
        <p14:creationId xmlns:p14="http://schemas.microsoft.com/office/powerpoint/2010/main" val="2648062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167872" cy="1499616"/>
          </a:xfrm>
        </p:spPr>
        <p:txBody>
          <a:bodyPr/>
          <a:lstStyle/>
          <a:p>
            <a:r>
              <a:rPr lang="en-US" dirty="0" smtClean="0"/>
              <a:t>This is a (probably) outdated map of the internet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62" y="1770062"/>
            <a:ext cx="6656985" cy="49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99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Presentation4">
  <a:themeElements>
    <a:clrScheme name="Presentation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4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esentation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resentation4">
  <a:themeElements>
    <a:clrScheme name="Presentation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4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esentation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Presentation4">
  <a:themeElements>
    <a:clrScheme name="Presentation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4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esentation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Presentation4">
  <a:themeElements>
    <a:clrScheme name="Presentation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4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esentation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1526</TotalTime>
  <Words>2390</Words>
  <Application>Microsoft Macintosh PowerPoint</Application>
  <PresentationFormat>Custom</PresentationFormat>
  <Paragraphs>499</Paragraphs>
  <Slides>74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Integral</vt:lpstr>
      <vt:lpstr>Presentation4</vt:lpstr>
      <vt:lpstr>1_Presentation4</vt:lpstr>
      <vt:lpstr>3_Presentation4</vt:lpstr>
      <vt:lpstr>4_Presentation4</vt:lpstr>
      <vt:lpstr>Web Development Credential – Week 1</vt:lpstr>
      <vt:lpstr>Introductions</vt:lpstr>
      <vt:lpstr>Expectations</vt:lpstr>
      <vt:lpstr>Expectations</vt:lpstr>
      <vt:lpstr>How does the Web work?</vt:lpstr>
      <vt:lpstr>What’s the difference?</vt:lpstr>
      <vt:lpstr>What happens when You Go to Danny’s FB profile?</vt:lpstr>
      <vt:lpstr>Just Kidding!</vt:lpstr>
      <vt:lpstr>This is a (probably) outdated map of the internet </vt:lpstr>
      <vt:lpstr>What happens when You Go to Danny’s FB profile?</vt:lpstr>
      <vt:lpstr>What happens when I Go to Danny’s profile Page?</vt:lpstr>
      <vt:lpstr>What happens when I Go to Danny’s profile Page?</vt:lpstr>
      <vt:lpstr>What happens when I Go to Danny’s profile Page?</vt:lpstr>
      <vt:lpstr>What happens when I Go to Danny’s profile Page?</vt:lpstr>
      <vt:lpstr>What happens when I Go to Danny’s profile Page?</vt:lpstr>
      <vt:lpstr>What happens when I Go to Danny’s profile Page?</vt:lpstr>
      <vt:lpstr>Familiar</vt:lpstr>
      <vt:lpstr>What Will you have at the end of this course*?</vt:lpstr>
      <vt:lpstr>Starting point</vt:lpstr>
      <vt:lpstr>What separates your Business from the rest?</vt:lpstr>
      <vt:lpstr>So what’s the first step?</vt:lpstr>
      <vt:lpstr>What’s a good tool? Balsamiq</vt:lpstr>
      <vt:lpstr>Benefits of Balsamiq</vt:lpstr>
      <vt:lpstr>Presentation Layer</vt:lpstr>
      <vt:lpstr>&lt;Explanation&gt;</vt:lpstr>
      <vt:lpstr>&lt;First Try&gt;</vt:lpstr>
      <vt:lpstr>&lt;A closer look&gt;</vt:lpstr>
      <vt:lpstr>&lt;Split Screen&gt;</vt:lpstr>
      <vt:lpstr>&lt;Attributes&gt;</vt:lpstr>
      <vt:lpstr>&lt;A Step Further&gt;</vt:lpstr>
      <vt:lpstr>&lt;Naïve&gt;</vt:lpstr>
      <vt:lpstr>&lt;Wouldn’t it be nice…&gt;</vt:lpstr>
      <vt:lpstr>&lt;Improved Example&gt;</vt:lpstr>
      <vt:lpstr>&lt; myCSS.css&gt;</vt:lpstr>
      <vt:lpstr>&lt;External CSS&gt;</vt:lpstr>
      <vt:lpstr>&lt;Links&gt;</vt:lpstr>
      <vt:lpstr>&lt;Lists&gt;</vt:lpstr>
      <vt:lpstr>&lt;Images&gt;</vt:lpstr>
      <vt:lpstr>&lt;Who’s lost&gt;</vt:lpstr>
      <vt:lpstr>&lt;The tag is the limit&gt;</vt:lpstr>
      <vt:lpstr>Now you try!</vt:lpstr>
      <vt:lpstr>Check out the internals of your favorite site</vt:lpstr>
      <vt:lpstr>Try out writing your own html</vt:lpstr>
      <vt:lpstr>Lunch!</vt:lpstr>
      <vt:lpstr>Team Time!</vt:lpstr>
      <vt:lpstr>What To Discuss?</vt:lpstr>
      <vt:lpstr>How To work Together </vt:lpstr>
      <vt:lpstr>Use Case</vt:lpstr>
      <vt:lpstr>Version Control!</vt:lpstr>
      <vt:lpstr>Visual illustration : Initial State</vt:lpstr>
      <vt:lpstr>Visual illustration : Starting State</vt:lpstr>
      <vt:lpstr>Visual illustration : Each Makes Changes</vt:lpstr>
      <vt:lpstr>Visual illustration : Prog. 2 changes server</vt:lpstr>
      <vt:lpstr>Visual illustration : Prog. 1 changes server</vt:lpstr>
      <vt:lpstr>Visual illustration : Prog. 1 Pulls Changes</vt:lpstr>
      <vt:lpstr>Visual illustration : Prog. 1 Merges Changes</vt:lpstr>
      <vt:lpstr>Visual illustration : Prog. 1 Pushes Changes</vt:lpstr>
      <vt:lpstr>Now let’s get you Acquainted with git!</vt:lpstr>
      <vt:lpstr>If you are super interested…</vt:lpstr>
      <vt:lpstr>GitHub</vt:lpstr>
      <vt:lpstr>Your development Environment</vt:lpstr>
      <vt:lpstr>Two places your code will Execute</vt:lpstr>
      <vt:lpstr>xampp</vt:lpstr>
      <vt:lpstr>Amazon Web services</vt:lpstr>
      <vt:lpstr>User Interface Design Theory</vt:lpstr>
      <vt:lpstr>Determine user’s skill levels</vt:lpstr>
      <vt:lpstr>The 8 golden rules  of interface design</vt:lpstr>
      <vt:lpstr>Prevent errors</vt:lpstr>
      <vt:lpstr>Usability Testing and Laboratories</vt:lpstr>
      <vt:lpstr>Web page design</vt:lpstr>
      <vt:lpstr>Responsive Design</vt:lpstr>
      <vt:lpstr>How TO: User Interface</vt:lpstr>
      <vt:lpstr>Color</vt:lpstr>
      <vt:lpstr>Bootstrap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Credential – Week 1</dc:title>
  <dc:creator>Josh</dc:creator>
  <cp:lastModifiedBy>Daniel Laurence</cp:lastModifiedBy>
  <cp:revision>43</cp:revision>
  <dcterms:created xsi:type="dcterms:W3CDTF">2014-04-04T01:00:25Z</dcterms:created>
  <dcterms:modified xsi:type="dcterms:W3CDTF">2014-04-05T10:35:32Z</dcterms:modified>
</cp:coreProperties>
</file>